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Gotham" charset="1" panose="00000000000000000000"/>
      <p:regular r:id="rId33"/>
    </p:embeddedFont>
    <p:embeddedFont>
      <p:font typeface="Gotham Bold" charset="1" panose="00000000000000000000"/>
      <p:regular r:id="rId34"/>
    </p:embeddedFont>
    <p:embeddedFont>
      <p:font typeface="Consolas" charset="1" panose="020B0609020204030204"/>
      <p:regular r:id="rId35"/>
    </p:embeddedFont>
    <p:embeddedFont>
      <p:font typeface="Consolas Bold" charset="1" panose="020B070902020403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gif" Type="http://schemas.openxmlformats.org/officeDocument/2006/relationships/image"/><Relationship Id="rId3" Target="https://app.powerbi.com/reportEmbed?reportId=f15d53ca-1294-41a7-85a6-83c82a1dd271&amp;autoAuth=true&amp;ctid=a9cb6f91-3c74-47a0-bea3-ca609ebf82cb" TargetMode="External" Type="http://schemas.openxmlformats.org/officeDocument/2006/relationships/hyperlink"/><Relationship Id="rId4" Target="https://app.powerbi.com/reportEmbed?reportId=f15d53ca-1294-41a7-85a6-83c82a1dd271&amp;autoAuth=true&amp;ctid=a9cb6f91-3c74-47a0-bea3-ca609ebf82cb" TargetMode="External" Type="http://schemas.openxmlformats.org/officeDocument/2006/relationships/hyperlink"/><Relationship Id="rId5" Target="../media/image47.gif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gif" Type="http://schemas.openxmlformats.org/officeDocument/2006/relationships/image"/><Relationship Id="rId7" Target="../media/image47.gif" Type="http://schemas.openxmlformats.org/officeDocument/2006/relationships/image"/><Relationship Id="rId8" Target="http://www.linkedin.com/in/evelynantelo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kaggle.com/datasets/maharshipandya/-spotify-tracks-dataset" TargetMode="External" Type="http://schemas.openxmlformats.org/officeDocument/2006/relationships/hyperlink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38008" y="1157151"/>
            <a:ext cx="12159323" cy="8101149"/>
          </a:xfrm>
          <a:custGeom>
            <a:avLst/>
            <a:gdLst/>
            <a:ahLst/>
            <a:cxnLst/>
            <a:rect r="r" b="b" t="t" l="l"/>
            <a:pathLst>
              <a:path h="8101149" w="12159323">
                <a:moveTo>
                  <a:pt x="0" y="0"/>
                </a:moveTo>
                <a:lnTo>
                  <a:pt x="12159323" y="0"/>
                </a:lnTo>
                <a:lnTo>
                  <a:pt x="12159323" y="8101149"/>
                </a:lnTo>
                <a:lnTo>
                  <a:pt x="0" y="810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66416" y="6527531"/>
            <a:ext cx="6340845" cy="112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16"/>
              </a:lnSpc>
            </a:pPr>
            <a:r>
              <a:rPr lang="en-US" sz="7346">
                <a:solidFill>
                  <a:srgbClr val="BFDD5D"/>
                </a:solidFill>
                <a:latin typeface="Gotham"/>
                <a:ea typeface="Gotham"/>
                <a:cs typeface="Gotham"/>
                <a:sym typeface="Gotham"/>
              </a:rPr>
              <a:t>Hits don’t lie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66416" y="7689197"/>
            <a:ext cx="6340845" cy="102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4"/>
              </a:lnSpc>
            </a:pPr>
            <a:r>
              <a:rPr lang="en-US" sz="2953">
                <a:solidFill>
                  <a:srgbClr val="BFDD5D"/>
                </a:solidFill>
                <a:latin typeface="Gotham"/>
                <a:ea typeface="Gotham"/>
                <a:cs typeface="Gotham"/>
                <a:sym typeface="Gotham"/>
              </a:rPr>
              <a:t>¿Comparten características</a:t>
            </a:r>
          </a:p>
          <a:p>
            <a:pPr algn="l" marL="0" indent="0" lvl="0">
              <a:lnSpc>
                <a:spcPts val="4134"/>
              </a:lnSpc>
              <a:spcBef>
                <a:spcPct val="0"/>
              </a:spcBef>
            </a:pPr>
            <a:r>
              <a:rPr lang="en-US" sz="2953">
                <a:solidFill>
                  <a:srgbClr val="BFDD5D"/>
                </a:solidFill>
                <a:latin typeface="Gotham"/>
                <a:ea typeface="Gotham"/>
                <a:cs typeface="Gotham"/>
                <a:sym typeface="Gotham"/>
              </a:rPr>
              <a:t>las canciones más populares?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66416" y="8900890"/>
            <a:ext cx="1867680" cy="35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1"/>
              </a:lnSpc>
            </a:pPr>
            <a:r>
              <a:rPr lang="en-US" sz="2122">
                <a:solidFill>
                  <a:srgbClr val="BFDD5D">
                    <a:alpha val="44706"/>
                  </a:srgbClr>
                </a:solidFill>
                <a:latin typeface="Gotham"/>
                <a:ea typeface="Gotham"/>
                <a:cs typeface="Gotham"/>
                <a:sym typeface="Gotham"/>
              </a:rPr>
              <a:t>Evelyn Antelo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8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94689" y="1028700"/>
            <a:ext cx="8664611" cy="3595813"/>
          </a:xfrm>
          <a:custGeom>
            <a:avLst/>
            <a:gdLst/>
            <a:ahLst/>
            <a:cxnLst/>
            <a:rect r="r" b="b" t="t" l="l"/>
            <a:pathLst>
              <a:path h="3595813" w="8664611">
                <a:moveTo>
                  <a:pt x="0" y="0"/>
                </a:moveTo>
                <a:lnTo>
                  <a:pt x="8664611" y="0"/>
                </a:lnTo>
                <a:lnTo>
                  <a:pt x="8664611" y="3595813"/>
                </a:lnTo>
                <a:lnTo>
                  <a:pt x="0" y="3595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94689" y="5143500"/>
            <a:ext cx="8664611" cy="3801598"/>
          </a:xfrm>
          <a:custGeom>
            <a:avLst/>
            <a:gdLst/>
            <a:ahLst/>
            <a:cxnLst/>
            <a:rect r="r" b="b" t="t" l="l"/>
            <a:pathLst>
              <a:path h="3801598" w="8664611">
                <a:moveTo>
                  <a:pt x="0" y="0"/>
                </a:moveTo>
                <a:lnTo>
                  <a:pt x="8664611" y="0"/>
                </a:lnTo>
                <a:lnTo>
                  <a:pt x="8664611" y="3801598"/>
                </a:lnTo>
                <a:lnTo>
                  <a:pt x="0" y="3801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945397"/>
            <a:ext cx="6332899" cy="378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0"/>
              </a:lnSpc>
            </a:pPr>
            <a:r>
              <a:rPr lang="en-US" sz="3344" spc="50" b="true">
                <a:solidFill>
                  <a:srgbClr val="583E76"/>
                </a:solidFill>
                <a:latin typeface="Gotham Bold"/>
                <a:ea typeface="Gotham Bold"/>
                <a:cs typeface="Gotham Bold"/>
                <a:sym typeface="Gotham Bold"/>
              </a:rPr>
              <a:t>popularity</a:t>
            </a:r>
          </a:p>
          <a:p>
            <a:pPr algn="l">
              <a:lnSpc>
                <a:spcPts val="3394"/>
              </a:lnSpc>
            </a:pPr>
            <a:r>
              <a:rPr lang="en-US" sz="2611" spc="39">
                <a:solidFill>
                  <a:srgbClr val="583E76"/>
                </a:solidFill>
                <a:latin typeface="Gotham"/>
                <a:ea typeface="Gotham"/>
                <a:cs typeface="Gotham"/>
                <a:sym typeface="Gotham"/>
              </a:rPr>
              <a:t>“Es calculada por un </a:t>
            </a:r>
            <a:r>
              <a:rPr lang="en-US" sz="2611" spc="39" b="true">
                <a:solidFill>
                  <a:srgbClr val="583E76"/>
                </a:solidFill>
                <a:latin typeface="Gotham Bold"/>
                <a:ea typeface="Gotham Bold"/>
                <a:cs typeface="Gotham Bold"/>
                <a:sym typeface="Gotham Bold"/>
              </a:rPr>
              <a:t>algoritmo </a:t>
            </a:r>
            <a:r>
              <a:rPr lang="en-US" sz="2611" spc="39">
                <a:solidFill>
                  <a:srgbClr val="583E76"/>
                </a:solidFill>
                <a:latin typeface="Gotham"/>
                <a:ea typeface="Gotham"/>
                <a:cs typeface="Gotham"/>
                <a:sym typeface="Gotham"/>
              </a:rPr>
              <a:t>y se basa, mayormente, en la cantidad de </a:t>
            </a:r>
            <a:r>
              <a:rPr lang="en-US" sz="2611" spc="39" b="true">
                <a:solidFill>
                  <a:srgbClr val="583E76"/>
                </a:solidFill>
                <a:latin typeface="Gotham Bold"/>
                <a:ea typeface="Gotham Bold"/>
                <a:cs typeface="Gotham Bold"/>
                <a:sym typeface="Gotham Bold"/>
              </a:rPr>
              <a:t>reproducciones </a:t>
            </a:r>
            <a:r>
              <a:rPr lang="en-US" sz="2611" spc="39">
                <a:solidFill>
                  <a:srgbClr val="583E76"/>
                </a:solidFill>
                <a:latin typeface="Gotham"/>
                <a:ea typeface="Gotham"/>
                <a:cs typeface="Gotham"/>
                <a:sym typeface="Gotham"/>
              </a:rPr>
              <a:t>que ha tenido el track y qué tan </a:t>
            </a:r>
            <a:r>
              <a:rPr lang="en-US" sz="2611" spc="39" b="true">
                <a:solidFill>
                  <a:srgbClr val="583E76"/>
                </a:solidFill>
                <a:latin typeface="Gotham Bold"/>
                <a:ea typeface="Gotham Bold"/>
                <a:cs typeface="Gotham Bold"/>
                <a:sym typeface="Gotham Bold"/>
              </a:rPr>
              <a:t>recientes </a:t>
            </a:r>
            <a:r>
              <a:rPr lang="en-US" sz="2611" spc="39">
                <a:solidFill>
                  <a:srgbClr val="583E76"/>
                </a:solidFill>
                <a:latin typeface="Gotham"/>
                <a:ea typeface="Gotham"/>
                <a:cs typeface="Gotham"/>
                <a:sym typeface="Gotham"/>
              </a:rPr>
              <a:t>fueron esas reproducciones.”</a:t>
            </a:r>
          </a:p>
          <a:p>
            <a:pPr algn="l">
              <a:lnSpc>
                <a:spcPts val="5206"/>
              </a:lnSpc>
            </a:pPr>
            <a:r>
              <a:rPr lang="en-US" sz="2082" spc="31">
                <a:solidFill>
                  <a:srgbClr val="583E76"/>
                </a:solidFill>
                <a:latin typeface="Gotham"/>
                <a:ea typeface="Gotham"/>
                <a:cs typeface="Gotham"/>
                <a:sym typeface="Gotham"/>
              </a:rPr>
              <a:t>definición de Spotify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73982" y="659512"/>
            <a:ext cx="12685318" cy="8229600"/>
          </a:xfrm>
          <a:custGeom>
            <a:avLst/>
            <a:gdLst/>
            <a:ahLst/>
            <a:cxnLst/>
            <a:rect r="r" b="b" t="t" l="l"/>
            <a:pathLst>
              <a:path h="8229600" w="12685318">
                <a:moveTo>
                  <a:pt x="0" y="0"/>
                </a:moveTo>
                <a:lnTo>
                  <a:pt x="12685318" y="0"/>
                </a:lnTo>
                <a:lnTo>
                  <a:pt x="126853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560292" cy="10287000"/>
            <a:chOff x="0" y="0"/>
            <a:chExt cx="93769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7690" cy="2709333"/>
            </a:xfrm>
            <a:custGeom>
              <a:avLst/>
              <a:gdLst/>
              <a:ahLst/>
              <a:cxnLst/>
              <a:rect r="r" b="b" t="t" l="l"/>
              <a:pathLst>
                <a:path h="2709333" w="937690">
                  <a:moveTo>
                    <a:pt x="0" y="0"/>
                  </a:moveTo>
                  <a:lnTo>
                    <a:pt x="937690" y="0"/>
                  </a:lnTo>
                  <a:lnTo>
                    <a:pt x="9376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83E7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937690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73982" y="9258300"/>
            <a:ext cx="9033260" cy="550225"/>
          </a:xfrm>
          <a:custGeom>
            <a:avLst/>
            <a:gdLst/>
            <a:ahLst/>
            <a:cxnLst/>
            <a:rect r="r" b="b" t="t" l="l"/>
            <a:pathLst>
              <a:path h="550225" w="9033260">
                <a:moveTo>
                  <a:pt x="0" y="0"/>
                </a:moveTo>
                <a:lnTo>
                  <a:pt x="9033260" y="0"/>
                </a:lnTo>
                <a:lnTo>
                  <a:pt x="9033260" y="550225"/>
                </a:lnTo>
                <a:lnTo>
                  <a:pt x="0" y="550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65" t="-79130" r="0" b="-117268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8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0267" y="923784"/>
            <a:ext cx="6573733" cy="8439432"/>
            <a:chOff x="0" y="0"/>
            <a:chExt cx="8764978" cy="1125257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764978" cy="11252576"/>
              <a:chOff x="0" y="0"/>
              <a:chExt cx="1731354" cy="222273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31354" cy="2222731"/>
              </a:xfrm>
              <a:custGeom>
                <a:avLst/>
                <a:gdLst/>
                <a:ahLst/>
                <a:cxnLst/>
                <a:rect r="r" b="b" t="t" l="l"/>
                <a:pathLst>
                  <a:path h="2222731" w="1731354">
                    <a:moveTo>
                      <a:pt x="0" y="0"/>
                    </a:moveTo>
                    <a:lnTo>
                      <a:pt x="1731354" y="0"/>
                    </a:lnTo>
                    <a:lnTo>
                      <a:pt x="1731354" y="2222731"/>
                    </a:lnTo>
                    <a:lnTo>
                      <a:pt x="0" y="22227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731354" cy="22513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27287" y="6370858"/>
              <a:ext cx="8396068" cy="3112513"/>
            </a:xfrm>
            <a:custGeom>
              <a:avLst/>
              <a:gdLst/>
              <a:ahLst/>
              <a:cxnLst/>
              <a:rect r="r" b="b" t="t" l="l"/>
              <a:pathLst>
                <a:path h="3112513" w="8396068">
                  <a:moveTo>
                    <a:pt x="0" y="0"/>
                  </a:moveTo>
                  <a:lnTo>
                    <a:pt x="8396068" y="0"/>
                  </a:lnTo>
                  <a:lnTo>
                    <a:pt x="8396068" y="3112512"/>
                  </a:lnTo>
                  <a:lnTo>
                    <a:pt x="0" y="3112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9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7287" y="3278458"/>
              <a:ext cx="8377872" cy="3105100"/>
            </a:xfrm>
            <a:custGeom>
              <a:avLst/>
              <a:gdLst/>
              <a:ahLst/>
              <a:cxnLst/>
              <a:rect r="r" b="b" t="t" l="l"/>
              <a:pathLst>
                <a:path h="3105100" w="8377872">
                  <a:moveTo>
                    <a:pt x="0" y="0"/>
                  </a:moveTo>
                  <a:lnTo>
                    <a:pt x="8377872" y="0"/>
                  </a:lnTo>
                  <a:lnTo>
                    <a:pt x="8377872" y="3105100"/>
                  </a:lnTo>
                  <a:lnTo>
                    <a:pt x="0" y="3105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403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7287" y="9470670"/>
              <a:ext cx="8412196" cy="1608832"/>
            </a:xfrm>
            <a:custGeom>
              <a:avLst/>
              <a:gdLst/>
              <a:ahLst/>
              <a:cxnLst/>
              <a:rect r="r" b="b" t="t" l="l"/>
              <a:pathLst>
                <a:path h="1608832" w="8412196">
                  <a:moveTo>
                    <a:pt x="0" y="0"/>
                  </a:moveTo>
                  <a:lnTo>
                    <a:pt x="8412196" y="0"/>
                  </a:lnTo>
                  <a:lnTo>
                    <a:pt x="8412196" y="1608833"/>
                  </a:lnTo>
                  <a:lnTo>
                    <a:pt x="0" y="1608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16341" y="206053"/>
              <a:ext cx="8388818" cy="3072405"/>
            </a:xfrm>
            <a:custGeom>
              <a:avLst/>
              <a:gdLst/>
              <a:ahLst/>
              <a:cxnLst/>
              <a:rect r="r" b="b" t="t" l="l"/>
              <a:pathLst>
                <a:path h="3072405" w="8388818">
                  <a:moveTo>
                    <a:pt x="0" y="0"/>
                  </a:moveTo>
                  <a:lnTo>
                    <a:pt x="8388818" y="0"/>
                  </a:lnTo>
                  <a:lnTo>
                    <a:pt x="8388818" y="3072405"/>
                  </a:lnTo>
                  <a:lnTo>
                    <a:pt x="0" y="3072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741733" y="6971443"/>
            <a:ext cx="5033849" cy="2391773"/>
          </a:xfrm>
          <a:custGeom>
            <a:avLst/>
            <a:gdLst/>
            <a:ahLst/>
            <a:cxnLst/>
            <a:rect r="r" b="b" t="t" l="l"/>
            <a:pathLst>
              <a:path h="2391773" w="5033849">
                <a:moveTo>
                  <a:pt x="0" y="0"/>
                </a:moveTo>
                <a:lnTo>
                  <a:pt x="5033849" y="0"/>
                </a:lnTo>
                <a:lnTo>
                  <a:pt x="5033849" y="2391773"/>
                </a:lnTo>
                <a:lnTo>
                  <a:pt x="0" y="2391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8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0267" y="923784"/>
            <a:ext cx="6573733" cy="8439432"/>
            <a:chOff x="0" y="0"/>
            <a:chExt cx="8764978" cy="1125257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764978" cy="11252576"/>
              <a:chOff x="0" y="0"/>
              <a:chExt cx="1731354" cy="222273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31354" cy="2222731"/>
              </a:xfrm>
              <a:custGeom>
                <a:avLst/>
                <a:gdLst/>
                <a:ahLst/>
                <a:cxnLst/>
                <a:rect r="r" b="b" t="t" l="l"/>
                <a:pathLst>
                  <a:path h="2222731" w="1731354">
                    <a:moveTo>
                      <a:pt x="0" y="0"/>
                    </a:moveTo>
                    <a:lnTo>
                      <a:pt x="1731354" y="0"/>
                    </a:lnTo>
                    <a:lnTo>
                      <a:pt x="1731354" y="2222731"/>
                    </a:lnTo>
                    <a:lnTo>
                      <a:pt x="0" y="22227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731354" cy="22513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27287" y="6370858"/>
              <a:ext cx="8396068" cy="3112513"/>
            </a:xfrm>
            <a:custGeom>
              <a:avLst/>
              <a:gdLst/>
              <a:ahLst/>
              <a:cxnLst/>
              <a:rect r="r" b="b" t="t" l="l"/>
              <a:pathLst>
                <a:path h="3112513" w="8396068">
                  <a:moveTo>
                    <a:pt x="0" y="0"/>
                  </a:moveTo>
                  <a:lnTo>
                    <a:pt x="8396068" y="0"/>
                  </a:lnTo>
                  <a:lnTo>
                    <a:pt x="8396068" y="3112512"/>
                  </a:lnTo>
                  <a:lnTo>
                    <a:pt x="0" y="3112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9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7287" y="3278458"/>
              <a:ext cx="8377872" cy="3105100"/>
            </a:xfrm>
            <a:custGeom>
              <a:avLst/>
              <a:gdLst/>
              <a:ahLst/>
              <a:cxnLst/>
              <a:rect r="r" b="b" t="t" l="l"/>
              <a:pathLst>
                <a:path h="3105100" w="8377872">
                  <a:moveTo>
                    <a:pt x="0" y="0"/>
                  </a:moveTo>
                  <a:lnTo>
                    <a:pt x="8377872" y="0"/>
                  </a:lnTo>
                  <a:lnTo>
                    <a:pt x="8377872" y="3105100"/>
                  </a:lnTo>
                  <a:lnTo>
                    <a:pt x="0" y="3105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403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7287" y="9470670"/>
              <a:ext cx="8412196" cy="1608832"/>
            </a:xfrm>
            <a:custGeom>
              <a:avLst/>
              <a:gdLst/>
              <a:ahLst/>
              <a:cxnLst/>
              <a:rect r="r" b="b" t="t" l="l"/>
              <a:pathLst>
                <a:path h="1608832" w="8412196">
                  <a:moveTo>
                    <a:pt x="0" y="0"/>
                  </a:moveTo>
                  <a:lnTo>
                    <a:pt x="8412196" y="0"/>
                  </a:lnTo>
                  <a:lnTo>
                    <a:pt x="8412196" y="1608833"/>
                  </a:lnTo>
                  <a:lnTo>
                    <a:pt x="0" y="1608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16341" y="206053"/>
              <a:ext cx="8388818" cy="3072405"/>
            </a:xfrm>
            <a:custGeom>
              <a:avLst/>
              <a:gdLst/>
              <a:ahLst/>
              <a:cxnLst/>
              <a:rect r="r" b="b" t="t" l="l"/>
              <a:pathLst>
                <a:path h="3072405" w="8388818">
                  <a:moveTo>
                    <a:pt x="0" y="0"/>
                  </a:moveTo>
                  <a:lnTo>
                    <a:pt x="8388818" y="0"/>
                  </a:lnTo>
                  <a:lnTo>
                    <a:pt x="8388818" y="3072405"/>
                  </a:lnTo>
                  <a:lnTo>
                    <a:pt x="0" y="3072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728940" y="923784"/>
            <a:ext cx="4302373" cy="4853579"/>
            <a:chOff x="0" y="0"/>
            <a:chExt cx="5736498" cy="647143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5736498" cy="6471439"/>
              <a:chOff x="0" y="0"/>
              <a:chExt cx="1381324" cy="155829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381324" cy="1558294"/>
              </a:xfrm>
              <a:custGeom>
                <a:avLst/>
                <a:gdLst/>
                <a:ahLst/>
                <a:cxnLst/>
                <a:rect r="r" b="b" t="t" l="l"/>
                <a:pathLst>
                  <a:path h="1558294" w="1381324">
                    <a:moveTo>
                      <a:pt x="0" y="0"/>
                    </a:moveTo>
                    <a:lnTo>
                      <a:pt x="1381324" y="0"/>
                    </a:lnTo>
                    <a:lnTo>
                      <a:pt x="1381324" y="1558294"/>
                    </a:lnTo>
                    <a:lnTo>
                      <a:pt x="0" y="1558294"/>
                    </a:lnTo>
                    <a:close/>
                  </a:path>
                </a:pathLst>
              </a:custGeom>
              <a:solidFill>
                <a:srgbClr val="A2CF78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1381324" cy="1586869"/>
              </a:xfrm>
              <a:prstGeom prst="rect">
                <a:avLst/>
              </a:prstGeom>
            </p:spPr>
            <p:txBody>
              <a:bodyPr anchor="ctr" rtlCol="false" tIns="42285" lIns="42285" bIns="42285" rIns="42285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664620" y="1228777"/>
              <a:ext cx="4280258" cy="3087811"/>
            </a:xfrm>
            <a:custGeom>
              <a:avLst/>
              <a:gdLst/>
              <a:ahLst/>
              <a:cxnLst/>
              <a:rect r="r" b="b" t="t" l="l"/>
              <a:pathLst>
                <a:path h="3087811" w="4280258">
                  <a:moveTo>
                    <a:pt x="0" y="0"/>
                  </a:moveTo>
                  <a:lnTo>
                    <a:pt x="4280258" y="0"/>
                  </a:lnTo>
                  <a:lnTo>
                    <a:pt x="4280258" y="3087811"/>
                  </a:lnTo>
                  <a:lnTo>
                    <a:pt x="0" y="3087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728120" y="4631734"/>
              <a:ext cx="3803433" cy="1207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50"/>
                </a:lnSpc>
              </a:pPr>
              <a:r>
                <a:rPr lang="en-US" sz="1807" spc="27">
                  <a:solidFill>
                    <a:srgbClr val="4F3272"/>
                  </a:solidFill>
                  <a:latin typeface="Consolas"/>
                  <a:ea typeface="Consolas"/>
                  <a:cs typeface="Consolas"/>
                  <a:sym typeface="Consolas"/>
                </a:rPr>
                <a:t>Duración media: 3:51</a:t>
              </a:r>
            </a:p>
            <a:p>
              <a:pPr algn="l">
                <a:lnSpc>
                  <a:spcPts val="2350"/>
                </a:lnSpc>
              </a:pPr>
              <a:r>
                <a:rPr lang="en-US" sz="1807" spc="27">
                  <a:solidFill>
                    <a:srgbClr val="4F3272"/>
                  </a:solidFill>
                  <a:latin typeface="Consolas"/>
                  <a:ea typeface="Consolas"/>
                  <a:cs typeface="Consolas"/>
                  <a:sym typeface="Consolas"/>
                </a:rPr>
                <a:t>Duración mínima: 0:08</a:t>
              </a:r>
            </a:p>
            <a:p>
              <a:pPr algn="l">
                <a:lnSpc>
                  <a:spcPts val="2350"/>
                </a:lnSpc>
                <a:spcBef>
                  <a:spcPct val="0"/>
                </a:spcBef>
              </a:pPr>
              <a:r>
                <a:rPr lang="en-US" sz="1807" spc="27">
                  <a:solidFill>
                    <a:srgbClr val="4F3272"/>
                  </a:solidFill>
                  <a:latin typeface="Consolas"/>
                  <a:ea typeface="Consolas"/>
                  <a:cs typeface="Consolas"/>
                  <a:sym typeface="Consolas"/>
                </a:rPr>
                <a:t>Duración máxima: 87:17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728120" y="326824"/>
              <a:ext cx="1384892" cy="428058"/>
            </a:xfrm>
            <a:custGeom>
              <a:avLst/>
              <a:gdLst/>
              <a:ahLst/>
              <a:cxnLst/>
              <a:rect r="r" b="b" t="t" l="l"/>
              <a:pathLst>
                <a:path h="428058" w="1384892">
                  <a:moveTo>
                    <a:pt x="0" y="0"/>
                  </a:moveTo>
                  <a:lnTo>
                    <a:pt x="1384892" y="0"/>
                  </a:lnTo>
                  <a:lnTo>
                    <a:pt x="1384892" y="428057"/>
                  </a:lnTo>
                  <a:lnTo>
                    <a:pt x="0" y="428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8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4469392"/>
            <a:ext cx="11301259" cy="4788908"/>
          </a:xfrm>
          <a:custGeom>
            <a:avLst/>
            <a:gdLst/>
            <a:ahLst/>
            <a:cxnLst/>
            <a:rect r="r" b="b" t="t" l="l"/>
            <a:pathLst>
              <a:path h="4788908" w="11301259">
                <a:moveTo>
                  <a:pt x="0" y="0"/>
                </a:moveTo>
                <a:lnTo>
                  <a:pt x="11301258" y="0"/>
                </a:lnTo>
                <a:lnTo>
                  <a:pt x="11301258" y="4788908"/>
                </a:lnTo>
                <a:lnTo>
                  <a:pt x="0" y="4788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892500"/>
            <a:ext cx="11301259" cy="3277365"/>
          </a:xfrm>
          <a:custGeom>
            <a:avLst/>
            <a:gdLst/>
            <a:ahLst/>
            <a:cxnLst/>
            <a:rect r="r" b="b" t="t" l="l"/>
            <a:pathLst>
              <a:path h="3277365" w="11301259">
                <a:moveTo>
                  <a:pt x="0" y="0"/>
                </a:moveTo>
                <a:lnTo>
                  <a:pt x="11301258" y="0"/>
                </a:lnTo>
                <a:lnTo>
                  <a:pt x="11301258" y="3277365"/>
                </a:lnTo>
                <a:lnTo>
                  <a:pt x="0" y="3277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3E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10351"/>
            <a:ext cx="16230600" cy="4666298"/>
          </a:xfrm>
          <a:custGeom>
            <a:avLst/>
            <a:gdLst/>
            <a:ahLst/>
            <a:cxnLst/>
            <a:rect r="r" b="b" t="t" l="l"/>
            <a:pathLst>
              <a:path h="4666298" w="16230600">
                <a:moveTo>
                  <a:pt x="0" y="0"/>
                </a:moveTo>
                <a:lnTo>
                  <a:pt x="16230600" y="0"/>
                </a:lnTo>
                <a:lnTo>
                  <a:pt x="16230600" y="4666298"/>
                </a:lnTo>
                <a:lnTo>
                  <a:pt x="0" y="4666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3E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0109" y="3180253"/>
            <a:ext cx="12196626" cy="3628496"/>
          </a:xfrm>
          <a:custGeom>
            <a:avLst/>
            <a:gdLst/>
            <a:ahLst/>
            <a:cxnLst/>
            <a:rect r="r" b="b" t="t" l="l"/>
            <a:pathLst>
              <a:path h="3628496" w="12196626">
                <a:moveTo>
                  <a:pt x="0" y="0"/>
                </a:moveTo>
                <a:lnTo>
                  <a:pt x="12196626" y="0"/>
                </a:lnTo>
                <a:lnTo>
                  <a:pt x="12196626" y="3628496"/>
                </a:lnTo>
                <a:lnTo>
                  <a:pt x="0" y="362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0109" y="7016992"/>
            <a:ext cx="8634561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 spc="36">
                <a:solidFill>
                  <a:srgbClr val="A2CF78"/>
                </a:solidFill>
                <a:latin typeface="Gotham"/>
                <a:ea typeface="Gotham"/>
                <a:cs typeface="Gotham"/>
                <a:sym typeface="Gotham"/>
              </a:rPr>
              <a:t>se eliminan los outliers utilizando el método .quantile() 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3E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76373" y="2616778"/>
            <a:ext cx="5893756" cy="4201769"/>
          </a:xfrm>
          <a:custGeom>
            <a:avLst/>
            <a:gdLst/>
            <a:ahLst/>
            <a:cxnLst/>
            <a:rect r="r" b="b" t="t" l="l"/>
            <a:pathLst>
              <a:path h="4201769" w="5893756">
                <a:moveTo>
                  <a:pt x="0" y="0"/>
                </a:moveTo>
                <a:lnTo>
                  <a:pt x="5893756" y="0"/>
                </a:lnTo>
                <a:lnTo>
                  <a:pt x="5893756" y="4201769"/>
                </a:lnTo>
                <a:lnTo>
                  <a:pt x="0" y="4201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1073" y="4040733"/>
            <a:ext cx="7049043" cy="2777814"/>
            <a:chOff x="0" y="0"/>
            <a:chExt cx="1856538" cy="731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6538" cy="731605"/>
            </a:xfrm>
            <a:custGeom>
              <a:avLst/>
              <a:gdLst/>
              <a:ahLst/>
              <a:cxnLst/>
              <a:rect r="r" b="b" t="t" l="l"/>
              <a:pathLst>
                <a:path h="731605" w="1856538">
                  <a:moveTo>
                    <a:pt x="0" y="0"/>
                  </a:moveTo>
                  <a:lnTo>
                    <a:pt x="1856538" y="0"/>
                  </a:lnTo>
                  <a:lnTo>
                    <a:pt x="1856538" y="731605"/>
                  </a:lnTo>
                  <a:lnTo>
                    <a:pt x="0" y="731605"/>
                  </a:lnTo>
                  <a:close/>
                </a:path>
              </a:pathLst>
            </a:custGeom>
            <a:solidFill>
              <a:srgbClr val="7364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856538" cy="760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61073" y="2626303"/>
            <a:ext cx="6922889" cy="80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b="true" sz="3000" spc="45">
                <a:solidFill>
                  <a:srgbClr val="A2CF78"/>
                </a:solidFill>
                <a:latin typeface="Gotham Bold"/>
                <a:ea typeface="Gotham Bold"/>
                <a:cs typeface="Gotham Bold"/>
                <a:sym typeface="Gotham Bold"/>
              </a:rPr>
              <a:t>nueva distribución de duration_ms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 spc="39">
                <a:solidFill>
                  <a:srgbClr val="A2CF78"/>
                </a:solidFill>
                <a:latin typeface="Gotham"/>
                <a:ea typeface="Gotham"/>
                <a:cs typeface="Gotham"/>
                <a:sym typeface="Gotham"/>
              </a:rPr>
              <a:t>tras eliminar los outliers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1323" y="4439315"/>
            <a:ext cx="6462415" cy="190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8"/>
              </a:lnSpc>
            </a:pPr>
            <a:r>
              <a:rPr lang="en-US" sz="2252" spc="33">
                <a:solidFill>
                  <a:srgbClr val="A2CF78"/>
                </a:solidFill>
                <a:latin typeface="Consolas"/>
                <a:ea typeface="Consolas"/>
                <a:cs typeface="Consolas"/>
                <a:sym typeface="Consolas"/>
              </a:rPr>
              <a:t>El nuevo dataframe tiene </a:t>
            </a:r>
            <a:r>
              <a:rPr lang="en-US" sz="2252" spc="33" b="true">
                <a:solidFill>
                  <a:srgbClr val="A2CF78"/>
                </a:solidFill>
                <a:latin typeface="Consolas Bold"/>
                <a:ea typeface="Consolas Bold"/>
                <a:cs typeface="Consolas Bold"/>
                <a:sym typeface="Consolas Bold"/>
              </a:rPr>
              <a:t>77559</a:t>
            </a:r>
            <a:r>
              <a:rPr lang="en-US" sz="2252" spc="33">
                <a:solidFill>
                  <a:srgbClr val="A2CF78"/>
                </a:solidFill>
                <a:latin typeface="Consolas"/>
                <a:ea typeface="Consolas"/>
                <a:cs typeface="Consolas"/>
                <a:sym typeface="Consolas"/>
              </a:rPr>
              <a:t> registros</a:t>
            </a:r>
          </a:p>
          <a:p>
            <a:pPr algn="l">
              <a:lnSpc>
                <a:spcPts val="2928"/>
              </a:lnSpc>
            </a:pPr>
          </a:p>
          <a:p>
            <a:pPr algn="l">
              <a:lnSpc>
                <a:spcPts val="2928"/>
              </a:lnSpc>
            </a:pPr>
            <a:r>
              <a:rPr lang="en-US" sz="2252" spc="33">
                <a:solidFill>
                  <a:srgbClr val="A2CF78"/>
                </a:solidFill>
                <a:latin typeface="Consolas"/>
                <a:ea typeface="Consolas"/>
                <a:cs typeface="Consolas"/>
                <a:sym typeface="Consolas"/>
              </a:rPr>
              <a:t>Duración media: 3:36</a:t>
            </a:r>
          </a:p>
          <a:p>
            <a:pPr algn="l">
              <a:lnSpc>
                <a:spcPts val="2928"/>
              </a:lnSpc>
            </a:pPr>
            <a:r>
              <a:rPr lang="en-US" sz="2252" spc="33">
                <a:solidFill>
                  <a:srgbClr val="A2CF78"/>
                </a:solidFill>
                <a:latin typeface="Consolas"/>
                <a:ea typeface="Consolas"/>
                <a:cs typeface="Consolas"/>
                <a:sym typeface="Consolas"/>
              </a:rPr>
              <a:t>Duración mínima: 0:33</a:t>
            </a:r>
          </a:p>
          <a:p>
            <a:pPr algn="l">
              <a:lnSpc>
                <a:spcPts val="2928"/>
              </a:lnSpc>
              <a:spcBef>
                <a:spcPct val="0"/>
              </a:spcBef>
            </a:pPr>
            <a:r>
              <a:rPr lang="en-US" sz="2252" spc="33">
                <a:solidFill>
                  <a:srgbClr val="A2CF78"/>
                </a:solidFill>
                <a:latin typeface="Consolas"/>
                <a:ea typeface="Consolas"/>
                <a:cs typeface="Consolas"/>
                <a:sym typeface="Consolas"/>
              </a:rPr>
              <a:t>Duración máxima: 6:47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349441"/>
            <a:ext cx="11301259" cy="4817162"/>
          </a:xfrm>
          <a:custGeom>
            <a:avLst/>
            <a:gdLst/>
            <a:ahLst/>
            <a:cxnLst/>
            <a:rect r="r" b="b" t="t" l="l"/>
            <a:pathLst>
              <a:path h="4817162" w="11301259">
                <a:moveTo>
                  <a:pt x="0" y="0"/>
                </a:moveTo>
                <a:lnTo>
                  <a:pt x="11301258" y="0"/>
                </a:lnTo>
                <a:lnTo>
                  <a:pt x="11301258" y="4817162"/>
                </a:lnTo>
                <a:lnTo>
                  <a:pt x="0" y="481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3371" y="2129922"/>
            <a:ext cx="10894963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3000" spc="45" b="true">
                <a:solidFill>
                  <a:srgbClr val="4F3272"/>
                </a:solidFill>
                <a:latin typeface="Gotham Bold"/>
                <a:ea typeface="Gotham Bold"/>
                <a:cs typeface="Gotham Bold"/>
                <a:sym typeface="Gotham Bold"/>
              </a:rPr>
              <a:t>segmentación del dataframe</a:t>
            </a:r>
          </a:p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200" spc="33">
                <a:solidFill>
                  <a:srgbClr val="4F3272"/>
                </a:solidFill>
                <a:latin typeface="Gotham"/>
                <a:ea typeface="Gotham"/>
                <a:cs typeface="Gotham"/>
                <a:sym typeface="Gotham"/>
              </a:rPr>
              <a:t>para comparar las características de los tracks con diferentes popularidades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5203" y="4419750"/>
            <a:ext cx="17417595" cy="2504436"/>
            <a:chOff x="0" y="0"/>
            <a:chExt cx="23223459" cy="333924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23459" cy="3326548"/>
              <a:chOff x="0" y="0"/>
              <a:chExt cx="4587350" cy="65709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87350" cy="657096"/>
              </a:xfrm>
              <a:custGeom>
                <a:avLst/>
                <a:gdLst/>
                <a:ahLst/>
                <a:cxnLst/>
                <a:rect r="r" b="b" t="t" l="l"/>
                <a:pathLst>
                  <a:path h="657096" w="4587350">
                    <a:moveTo>
                      <a:pt x="0" y="0"/>
                    </a:moveTo>
                    <a:lnTo>
                      <a:pt x="4587350" y="0"/>
                    </a:lnTo>
                    <a:lnTo>
                      <a:pt x="4587350" y="657096"/>
                    </a:lnTo>
                    <a:lnTo>
                      <a:pt x="0" y="6570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4587350" cy="6856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53137" y="105917"/>
              <a:ext cx="5477569" cy="3099882"/>
            </a:xfrm>
            <a:custGeom>
              <a:avLst/>
              <a:gdLst/>
              <a:ahLst/>
              <a:cxnLst/>
              <a:rect r="r" b="b" t="t" l="l"/>
              <a:pathLst>
                <a:path h="3099882" w="5477569">
                  <a:moveTo>
                    <a:pt x="0" y="0"/>
                  </a:moveTo>
                  <a:lnTo>
                    <a:pt x="5477569" y="0"/>
                  </a:lnTo>
                  <a:lnTo>
                    <a:pt x="5477569" y="3099882"/>
                  </a:lnTo>
                  <a:lnTo>
                    <a:pt x="0" y="3099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836154" y="20991"/>
              <a:ext cx="5624166" cy="3318258"/>
            </a:xfrm>
            <a:custGeom>
              <a:avLst/>
              <a:gdLst/>
              <a:ahLst/>
              <a:cxnLst/>
              <a:rect r="r" b="b" t="t" l="l"/>
              <a:pathLst>
                <a:path h="3318258" w="5624166">
                  <a:moveTo>
                    <a:pt x="0" y="0"/>
                  </a:moveTo>
                  <a:lnTo>
                    <a:pt x="5624166" y="0"/>
                  </a:lnTo>
                  <a:lnTo>
                    <a:pt x="5624166" y="3318257"/>
                  </a:lnTo>
                  <a:lnTo>
                    <a:pt x="0" y="3318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696108" y="37182"/>
              <a:ext cx="5734836" cy="3211953"/>
            </a:xfrm>
            <a:custGeom>
              <a:avLst/>
              <a:gdLst/>
              <a:ahLst/>
              <a:cxnLst/>
              <a:rect r="r" b="b" t="t" l="l"/>
              <a:pathLst>
                <a:path h="3211953" w="5734836">
                  <a:moveTo>
                    <a:pt x="0" y="0"/>
                  </a:moveTo>
                  <a:lnTo>
                    <a:pt x="5734836" y="0"/>
                  </a:lnTo>
                  <a:lnTo>
                    <a:pt x="5734836" y="3211953"/>
                  </a:lnTo>
                  <a:lnTo>
                    <a:pt x="0" y="3211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384411" y="59565"/>
              <a:ext cx="5736876" cy="3241109"/>
            </a:xfrm>
            <a:custGeom>
              <a:avLst/>
              <a:gdLst/>
              <a:ahLst/>
              <a:cxnLst/>
              <a:rect r="r" b="b" t="t" l="l"/>
              <a:pathLst>
                <a:path h="3241109" w="5736876">
                  <a:moveTo>
                    <a:pt x="0" y="0"/>
                  </a:moveTo>
                  <a:lnTo>
                    <a:pt x="5736876" y="0"/>
                  </a:lnTo>
                  <a:lnTo>
                    <a:pt x="5736876" y="3241109"/>
                  </a:lnTo>
                  <a:lnTo>
                    <a:pt x="0" y="3241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35203" y="7295661"/>
            <a:ext cx="17417595" cy="2494911"/>
            <a:chOff x="0" y="0"/>
            <a:chExt cx="23223459" cy="332654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3223459" cy="3326548"/>
              <a:chOff x="0" y="0"/>
              <a:chExt cx="4587350" cy="65709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587350" cy="657096"/>
              </a:xfrm>
              <a:custGeom>
                <a:avLst/>
                <a:gdLst/>
                <a:ahLst/>
                <a:cxnLst/>
                <a:rect r="r" b="b" t="t" l="l"/>
                <a:pathLst>
                  <a:path h="657096" w="4587350">
                    <a:moveTo>
                      <a:pt x="0" y="0"/>
                    </a:moveTo>
                    <a:lnTo>
                      <a:pt x="4587350" y="0"/>
                    </a:lnTo>
                    <a:lnTo>
                      <a:pt x="4587350" y="657096"/>
                    </a:lnTo>
                    <a:lnTo>
                      <a:pt x="0" y="6570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4587350" cy="6856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54191" y="309977"/>
              <a:ext cx="4546062" cy="2590094"/>
            </a:xfrm>
            <a:custGeom>
              <a:avLst/>
              <a:gdLst/>
              <a:ahLst/>
              <a:cxnLst/>
              <a:rect r="r" b="b" t="t" l="l"/>
              <a:pathLst>
                <a:path h="2590094" w="4546062">
                  <a:moveTo>
                    <a:pt x="0" y="0"/>
                  </a:moveTo>
                  <a:lnTo>
                    <a:pt x="4546062" y="0"/>
                  </a:lnTo>
                  <a:lnTo>
                    <a:pt x="4546062" y="2590094"/>
                  </a:lnTo>
                  <a:lnTo>
                    <a:pt x="0" y="2590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692023" y="426477"/>
              <a:ext cx="4466453" cy="2473593"/>
            </a:xfrm>
            <a:custGeom>
              <a:avLst/>
              <a:gdLst/>
              <a:ahLst/>
              <a:cxnLst/>
              <a:rect r="r" b="b" t="t" l="l"/>
              <a:pathLst>
                <a:path h="2473593" w="4466453">
                  <a:moveTo>
                    <a:pt x="0" y="0"/>
                  </a:moveTo>
                  <a:lnTo>
                    <a:pt x="4466453" y="0"/>
                  </a:lnTo>
                  <a:lnTo>
                    <a:pt x="4466453" y="2473594"/>
                  </a:lnTo>
                  <a:lnTo>
                    <a:pt x="0" y="247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238826" y="426477"/>
              <a:ext cx="4417588" cy="2459095"/>
            </a:xfrm>
            <a:custGeom>
              <a:avLst/>
              <a:gdLst/>
              <a:ahLst/>
              <a:cxnLst/>
              <a:rect r="r" b="b" t="t" l="l"/>
              <a:pathLst>
                <a:path h="2459095" w="4417588">
                  <a:moveTo>
                    <a:pt x="0" y="0"/>
                  </a:moveTo>
                  <a:lnTo>
                    <a:pt x="4417588" y="0"/>
                  </a:lnTo>
                  <a:lnTo>
                    <a:pt x="4417588" y="2459095"/>
                  </a:lnTo>
                  <a:lnTo>
                    <a:pt x="0" y="2459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3631014" y="375804"/>
              <a:ext cx="4636969" cy="2524267"/>
            </a:xfrm>
            <a:custGeom>
              <a:avLst/>
              <a:gdLst/>
              <a:ahLst/>
              <a:cxnLst/>
              <a:rect r="r" b="b" t="t" l="l"/>
              <a:pathLst>
                <a:path h="2524267" w="4636969">
                  <a:moveTo>
                    <a:pt x="0" y="0"/>
                  </a:moveTo>
                  <a:lnTo>
                    <a:pt x="4636969" y="0"/>
                  </a:lnTo>
                  <a:lnTo>
                    <a:pt x="4636969" y="2524267"/>
                  </a:lnTo>
                  <a:lnTo>
                    <a:pt x="0" y="2524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442199" y="347889"/>
              <a:ext cx="4623919" cy="2601529"/>
            </a:xfrm>
            <a:custGeom>
              <a:avLst/>
              <a:gdLst/>
              <a:ahLst/>
              <a:cxnLst/>
              <a:rect r="r" b="b" t="t" l="l"/>
              <a:pathLst>
                <a:path h="2601529" w="4623919">
                  <a:moveTo>
                    <a:pt x="0" y="0"/>
                  </a:moveTo>
                  <a:lnTo>
                    <a:pt x="4623919" y="0"/>
                  </a:lnTo>
                  <a:lnTo>
                    <a:pt x="4623919" y="2601529"/>
                  </a:lnTo>
                  <a:lnTo>
                    <a:pt x="0" y="2601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35203" y="1552406"/>
            <a:ext cx="17417595" cy="2494911"/>
            <a:chOff x="0" y="0"/>
            <a:chExt cx="23223459" cy="332654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3223459" cy="3326548"/>
              <a:chOff x="0" y="0"/>
              <a:chExt cx="4587350" cy="65709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587350" cy="657096"/>
              </a:xfrm>
              <a:custGeom>
                <a:avLst/>
                <a:gdLst/>
                <a:ahLst/>
                <a:cxnLst/>
                <a:rect r="r" b="b" t="t" l="l"/>
                <a:pathLst>
                  <a:path h="657096" w="4587350">
                    <a:moveTo>
                      <a:pt x="0" y="0"/>
                    </a:moveTo>
                    <a:lnTo>
                      <a:pt x="4587350" y="0"/>
                    </a:lnTo>
                    <a:lnTo>
                      <a:pt x="4587350" y="657096"/>
                    </a:lnTo>
                    <a:lnTo>
                      <a:pt x="0" y="6570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4587350" cy="6856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115037" y="0"/>
              <a:ext cx="5515669" cy="3202647"/>
            </a:xfrm>
            <a:custGeom>
              <a:avLst/>
              <a:gdLst/>
              <a:ahLst/>
              <a:cxnLst/>
              <a:rect r="r" b="b" t="t" l="l"/>
              <a:pathLst>
                <a:path h="3202647" w="5515669">
                  <a:moveTo>
                    <a:pt x="0" y="0"/>
                  </a:moveTo>
                  <a:lnTo>
                    <a:pt x="5515669" y="0"/>
                  </a:lnTo>
                  <a:lnTo>
                    <a:pt x="5515669" y="3202647"/>
                  </a:lnTo>
                  <a:lnTo>
                    <a:pt x="0" y="3202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706661" y="63427"/>
              <a:ext cx="5713730" cy="3174295"/>
            </a:xfrm>
            <a:custGeom>
              <a:avLst/>
              <a:gdLst/>
              <a:ahLst/>
              <a:cxnLst/>
              <a:rect r="r" b="b" t="t" l="l"/>
              <a:pathLst>
                <a:path h="3174295" w="5713730">
                  <a:moveTo>
                    <a:pt x="0" y="0"/>
                  </a:moveTo>
                  <a:lnTo>
                    <a:pt x="5713730" y="0"/>
                  </a:lnTo>
                  <a:lnTo>
                    <a:pt x="5713730" y="3174294"/>
                  </a:lnTo>
                  <a:lnTo>
                    <a:pt x="0" y="3174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7439581" y="71928"/>
              <a:ext cx="5626537" cy="3130719"/>
            </a:xfrm>
            <a:custGeom>
              <a:avLst/>
              <a:gdLst/>
              <a:ahLst/>
              <a:cxnLst/>
              <a:rect r="r" b="b" t="t" l="l"/>
              <a:pathLst>
                <a:path h="3130719" w="5626537">
                  <a:moveTo>
                    <a:pt x="0" y="0"/>
                  </a:moveTo>
                  <a:lnTo>
                    <a:pt x="5626537" y="0"/>
                  </a:lnTo>
                  <a:lnTo>
                    <a:pt x="5626537" y="3130719"/>
                  </a:lnTo>
                  <a:lnTo>
                    <a:pt x="0" y="313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5862850" y="0"/>
              <a:ext cx="5611666" cy="3263121"/>
            </a:xfrm>
            <a:custGeom>
              <a:avLst/>
              <a:gdLst/>
              <a:ahLst/>
              <a:cxnLst/>
              <a:rect r="r" b="b" t="t" l="l"/>
              <a:pathLst>
                <a:path h="3263121" w="5611666">
                  <a:moveTo>
                    <a:pt x="0" y="0"/>
                  </a:moveTo>
                  <a:lnTo>
                    <a:pt x="5611666" y="0"/>
                  </a:lnTo>
                  <a:lnTo>
                    <a:pt x="5611666" y="3263121"/>
                  </a:lnTo>
                  <a:lnTo>
                    <a:pt x="0" y="3263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8676434" y="752136"/>
            <a:ext cx="428795" cy="42879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FD7FF"/>
            </a:solidFill>
            <a:ln w="38100" cap="sq">
              <a:solidFill>
                <a:srgbClr val="583E76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06873" y="740156"/>
            <a:ext cx="2764532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spc="39">
                <a:solidFill>
                  <a:srgbClr val="583E76"/>
                </a:solidFill>
                <a:latin typeface="Gotham"/>
                <a:ea typeface="Gotham"/>
                <a:cs typeface="Gotham"/>
                <a:sym typeface="Gotham"/>
              </a:rPr>
              <a:t>popularidad alta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922921" y="740156"/>
            <a:ext cx="3172619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spc="39">
                <a:solidFill>
                  <a:srgbClr val="583E76"/>
                </a:solidFill>
                <a:latin typeface="Gotham"/>
                <a:ea typeface="Gotham"/>
                <a:cs typeface="Gotham"/>
                <a:sym typeface="Gotham"/>
              </a:rPr>
              <a:t>popularidad media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48103" y="740156"/>
            <a:ext cx="2850356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spc="39">
                <a:solidFill>
                  <a:srgbClr val="583E76"/>
                </a:solidFill>
                <a:latin typeface="Gotham"/>
                <a:ea typeface="Gotham"/>
                <a:cs typeface="Gotham"/>
                <a:sym typeface="Gotham"/>
              </a:rPr>
              <a:t>popularidad baja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4351251" y="752136"/>
            <a:ext cx="428795" cy="42879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EB7F"/>
            </a:solidFill>
            <a:ln w="38100" cap="sq">
              <a:solidFill>
                <a:srgbClr val="583E76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35203" y="752136"/>
            <a:ext cx="428795" cy="428795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CDC"/>
            </a:solidFill>
            <a:ln w="38100" cap="sq">
              <a:solidFill>
                <a:srgbClr val="583E76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5186" y="2583033"/>
            <a:ext cx="8894114" cy="1260377"/>
            <a:chOff x="0" y="0"/>
            <a:chExt cx="3057145" cy="433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57145" cy="433225"/>
            </a:xfrm>
            <a:custGeom>
              <a:avLst/>
              <a:gdLst/>
              <a:ahLst/>
              <a:cxnLst/>
              <a:rect r="r" b="b" t="t" l="l"/>
              <a:pathLst>
                <a:path h="433225" w="3057145">
                  <a:moveTo>
                    <a:pt x="0" y="0"/>
                  </a:moveTo>
                  <a:lnTo>
                    <a:pt x="3057145" y="0"/>
                  </a:lnTo>
                  <a:lnTo>
                    <a:pt x="3057145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583E76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057145" cy="433225"/>
            </a:xfrm>
            <a:prstGeom prst="rect">
              <a:avLst/>
            </a:prstGeom>
          </p:spPr>
          <p:txBody>
            <a:bodyPr anchor="ctr" rtlCol="false" tIns="229010" lIns="229010" bIns="229010" rIns="229010"/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 strike="noStrike" u="none">
                  <a:solidFill>
                    <a:srgbClr val="DFF89C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    </a:t>
              </a:r>
              <a:r>
                <a:rPr lang="en-US" b="true" sz="2200" strike="noStrike" u="none">
                  <a:solidFill>
                    <a:srgbClr val="DFF89C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2</a:t>
              </a:r>
              <a:r>
                <a:rPr lang="en-US" b="true" sz="2200" strike="noStrike" u="none">
                  <a:solidFill>
                    <a:srgbClr val="DFF89C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     Spotify fields forever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65186" y="1294081"/>
            <a:ext cx="8894114" cy="1260377"/>
            <a:chOff x="0" y="0"/>
            <a:chExt cx="3057145" cy="433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57145" cy="433225"/>
            </a:xfrm>
            <a:custGeom>
              <a:avLst/>
              <a:gdLst/>
              <a:ahLst/>
              <a:cxnLst/>
              <a:rect r="r" b="b" t="t" l="l"/>
              <a:pathLst>
                <a:path h="433225" w="3057145">
                  <a:moveTo>
                    <a:pt x="0" y="0"/>
                  </a:moveTo>
                  <a:lnTo>
                    <a:pt x="3057145" y="0"/>
                  </a:lnTo>
                  <a:lnTo>
                    <a:pt x="3057145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583E76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057145" cy="433225"/>
            </a:xfrm>
            <a:prstGeom prst="rect">
              <a:avLst/>
            </a:prstGeom>
          </p:spPr>
          <p:txBody>
            <a:bodyPr anchor="ctr" rtlCol="false" tIns="229010" lIns="229010" bIns="229010" rIns="229010"/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 strike="noStrike" u="none">
                  <a:solidFill>
                    <a:srgbClr val="DFF89C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    </a:t>
              </a:r>
              <a:r>
                <a:rPr lang="en-US" b="true" sz="2200" strike="noStrike" u="none">
                  <a:solidFill>
                    <a:srgbClr val="DFF89C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</a:t>
              </a:r>
              <a:r>
                <a:rPr lang="en-US" b="true" sz="2200" strike="noStrike" u="none">
                  <a:solidFill>
                    <a:srgbClr val="DFF89C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     Smells like algorithm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65186" y="3871985"/>
            <a:ext cx="8894114" cy="1260377"/>
            <a:chOff x="0" y="0"/>
            <a:chExt cx="3057145" cy="4332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57145" cy="433225"/>
            </a:xfrm>
            <a:custGeom>
              <a:avLst/>
              <a:gdLst/>
              <a:ahLst/>
              <a:cxnLst/>
              <a:rect r="r" b="b" t="t" l="l"/>
              <a:pathLst>
                <a:path h="433225" w="3057145">
                  <a:moveTo>
                    <a:pt x="0" y="0"/>
                  </a:moveTo>
                  <a:lnTo>
                    <a:pt x="3057145" y="0"/>
                  </a:lnTo>
                  <a:lnTo>
                    <a:pt x="3057145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583E76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3057145" cy="433225"/>
            </a:xfrm>
            <a:prstGeom prst="rect">
              <a:avLst/>
            </a:prstGeom>
          </p:spPr>
          <p:txBody>
            <a:bodyPr anchor="ctr" rtlCol="false" tIns="229010" lIns="229010" bIns="229010" rIns="229010"/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 strike="noStrike" u="none">
                  <a:solidFill>
                    <a:srgbClr val="DFF89C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    3      Nothing compares 2 U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65186" y="5154257"/>
            <a:ext cx="8894114" cy="1260377"/>
            <a:chOff x="0" y="0"/>
            <a:chExt cx="3057145" cy="4332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57145" cy="433225"/>
            </a:xfrm>
            <a:custGeom>
              <a:avLst/>
              <a:gdLst/>
              <a:ahLst/>
              <a:cxnLst/>
              <a:rect r="r" b="b" t="t" l="l"/>
              <a:pathLst>
                <a:path h="433225" w="3057145">
                  <a:moveTo>
                    <a:pt x="0" y="0"/>
                  </a:moveTo>
                  <a:lnTo>
                    <a:pt x="3057145" y="0"/>
                  </a:lnTo>
                  <a:lnTo>
                    <a:pt x="3057145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583E76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3057145" cy="433225"/>
            </a:xfrm>
            <a:prstGeom prst="rect">
              <a:avLst/>
            </a:prstGeom>
          </p:spPr>
          <p:txBody>
            <a:bodyPr anchor="ctr" rtlCol="false" tIns="229010" lIns="229010" bIns="229010" rIns="229010"/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 strike="noStrike" u="none">
                  <a:solidFill>
                    <a:srgbClr val="DFF89C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    4     All you need is DAX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65186" y="6436529"/>
            <a:ext cx="8894114" cy="1260377"/>
            <a:chOff x="0" y="0"/>
            <a:chExt cx="3057145" cy="4332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57145" cy="433225"/>
            </a:xfrm>
            <a:custGeom>
              <a:avLst/>
              <a:gdLst/>
              <a:ahLst/>
              <a:cxnLst/>
              <a:rect r="r" b="b" t="t" l="l"/>
              <a:pathLst>
                <a:path h="433225" w="3057145">
                  <a:moveTo>
                    <a:pt x="0" y="0"/>
                  </a:moveTo>
                  <a:lnTo>
                    <a:pt x="3057145" y="0"/>
                  </a:lnTo>
                  <a:lnTo>
                    <a:pt x="3057145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583E76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3057145" cy="433225"/>
            </a:xfrm>
            <a:prstGeom prst="rect">
              <a:avLst/>
            </a:prstGeom>
          </p:spPr>
          <p:txBody>
            <a:bodyPr anchor="ctr" rtlCol="false" tIns="229010" lIns="229010" bIns="229010" rIns="229010"/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 strike="noStrike" u="none">
                  <a:solidFill>
                    <a:srgbClr val="DFF89C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    5     Thank you for the music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640614" y="2958667"/>
            <a:ext cx="2661046" cy="509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2"/>
              </a:lnSpc>
            </a:pPr>
            <a:r>
              <a:rPr lang="en-US" sz="1685" spc="25">
                <a:solidFill>
                  <a:srgbClr val="DFF89C"/>
                </a:solidFill>
                <a:latin typeface="Gotham"/>
                <a:ea typeface="Gotham"/>
                <a:cs typeface="Gotham"/>
                <a:sym typeface="Gotham"/>
              </a:rPr>
              <a:t>Descripción del dataset y las variables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40614" y="1796992"/>
            <a:ext cx="2661046" cy="25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2"/>
              </a:lnSpc>
            </a:pPr>
            <a:r>
              <a:rPr lang="en-US" sz="1685" spc="25">
                <a:solidFill>
                  <a:srgbClr val="DFF89C"/>
                </a:solidFill>
                <a:latin typeface="Gotham"/>
                <a:ea typeface="Gotham"/>
                <a:cs typeface="Gotham"/>
                <a:sym typeface="Gotham"/>
              </a:rPr>
              <a:t>Hipótesis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40614" y="4374896"/>
            <a:ext cx="2661046" cy="25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2"/>
              </a:lnSpc>
            </a:pPr>
            <a:r>
              <a:rPr lang="en-US" sz="1685" spc="25">
                <a:solidFill>
                  <a:srgbClr val="DFF89C"/>
                </a:solidFill>
                <a:latin typeface="Gotham"/>
                <a:ea typeface="Gotham"/>
                <a:cs typeface="Gotham"/>
                <a:sym typeface="Gotham"/>
              </a:rPr>
              <a:t>EDA en Python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40614" y="5657168"/>
            <a:ext cx="2661046" cy="25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2"/>
              </a:lnSpc>
            </a:pPr>
            <a:r>
              <a:rPr lang="en-US" sz="1685" spc="25">
                <a:solidFill>
                  <a:srgbClr val="DFF89C"/>
                </a:solidFill>
                <a:latin typeface="Gotham"/>
                <a:ea typeface="Gotham"/>
                <a:cs typeface="Gotham"/>
                <a:sym typeface="Gotham"/>
              </a:rPr>
              <a:t>Dashboard en PowerBI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40614" y="6939440"/>
            <a:ext cx="2661046" cy="25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2"/>
              </a:lnSpc>
            </a:pPr>
            <a:r>
              <a:rPr lang="en-US" sz="1685" spc="25">
                <a:solidFill>
                  <a:srgbClr val="DFF89C"/>
                </a:solidFill>
                <a:latin typeface="Gotham"/>
                <a:ea typeface="Gotham"/>
                <a:cs typeface="Gotham"/>
                <a:sym typeface="Gotham"/>
              </a:rPr>
              <a:t>Conclusiones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365186" y="7720770"/>
            <a:ext cx="8894114" cy="1260377"/>
            <a:chOff x="0" y="0"/>
            <a:chExt cx="3057145" cy="4332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057145" cy="433225"/>
            </a:xfrm>
            <a:custGeom>
              <a:avLst/>
              <a:gdLst/>
              <a:ahLst/>
              <a:cxnLst/>
              <a:rect r="r" b="b" t="t" l="l"/>
              <a:pathLst>
                <a:path h="433225" w="3057145">
                  <a:moveTo>
                    <a:pt x="0" y="0"/>
                  </a:moveTo>
                  <a:lnTo>
                    <a:pt x="3057145" y="0"/>
                  </a:lnTo>
                  <a:lnTo>
                    <a:pt x="3057145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583E76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3057145" cy="433225"/>
            </a:xfrm>
            <a:prstGeom prst="rect">
              <a:avLst/>
            </a:prstGeom>
          </p:spPr>
          <p:txBody>
            <a:bodyPr anchor="ctr" rtlCol="false" tIns="229010" lIns="229010" bIns="229010" rIns="229010"/>
            <a:lstStyle/>
            <a:p>
              <a:pPr algn="l" marL="0" indent="0" lvl="0">
                <a:lnSpc>
                  <a:spcPts val="2640"/>
                </a:lnSpc>
                <a:spcBef>
                  <a:spcPct val="0"/>
                </a:spcBef>
              </a:pPr>
              <a:r>
                <a:rPr lang="en-US" b="true" sz="2200" strike="noStrike" u="none">
                  <a:solidFill>
                    <a:srgbClr val="DFF89C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    Bonus track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52016" y="1305853"/>
            <a:ext cx="6304680" cy="7766759"/>
            <a:chOff x="0" y="0"/>
            <a:chExt cx="812800" cy="10012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1001291"/>
            </a:xfrm>
            <a:custGeom>
              <a:avLst/>
              <a:gdLst/>
              <a:ahLst/>
              <a:cxnLst/>
              <a:rect r="r" b="b" t="t" l="l"/>
              <a:pathLst>
                <a:path h="10012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01291"/>
                  </a:lnTo>
                  <a:lnTo>
                    <a:pt x="0" y="1001291"/>
                  </a:lnTo>
                  <a:close/>
                </a:path>
              </a:pathLst>
            </a:custGeom>
            <a:blipFill>
              <a:blip r:embed="rId2"/>
              <a:stretch>
                <a:fillRect l="-42450" t="0" r="-4245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7802" y="2889286"/>
            <a:ext cx="7146722" cy="4858641"/>
          </a:xfrm>
          <a:custGeom>
            <a:avLst/>
            <a:gdLst/>
            <a:ahLst/>
            <a:cxnLst/>
            <a:rect r="r" b="b" t="t" l="l"/>
            <a:pathLst>
              <a:path h="4858641" w="7146722">
                <a:moveTo>
                  <a:pt x="0" y="0"/>
                </a:moveTo>
                <a:lnTo>
                  <a:pt x="7146722" y="0"/>
                </a:lnTo>
                <a:lnTo>
                  <a:pt x="7146722" y="4858641"/>
                </a:lnTo>
                <a:lnTo>
                  <a:pt x="0" y="485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01772" y="1895602"/>
            <a:ext cx="5852230" cy="6206649"/>
          </a:xfrm>
          <a:custGeom>
            <a:avLst/>
            <a:gdLst/>
            <a:ahLst/>
            <a:cxnLst/>
            <a:rect r="r" b="b" t="t" l="l"/>
            <a:pathLst>
              <a:path h="6206649" w="5852230">
                <a:moveTo>
                  <a:pt x="0" y="0"/>
                </a:moveTo>
                <a:lnTo>
                  <a:pt x="5852230" y="0"/>
                </a:lnTo>
                <a:lnTo>
                  <a:pt x="5852230" y="6206649"/>
                </a:lnTo>
                <a:lnTo>
                  <a:pt x="0" y="6206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7802" y="2259451"/>
            <a:ext cx="5568404" cy="44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3000" spc="45">
                <a:solidFill>
                  <a:srgbClr val="4F3272"/>
                </a:solidFill>
                <a:latin typeface="Gotham"/>
                <a:ea typeface="Gotham"/>
                <a:cs typeface="Gotham"/>
                <a:sym typeface="Gotham"/>
              </a:rPr>
              <a:t>segmentación del dataframe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01772" y="1265767"/>
            <a:ext cx="4886325" cy="44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3000" spc="45">
                <a:solidFill>
                  <a:srgbClr val="4F3272"/>
                </a:solidFill>
                <a:latin typeface="Gotham"/>
                <a:ea typeface="Gotham"/>
                <a:cs typeface="Gotham"/>
                <a:sym typeface="Gotham"/>
              </a:rPr>
              <a:t>histogramas combinados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57806"/>
            <a:ext cx="16230600" cy="5856228"/>
          </a:xfrm>
          <a:custGeom>
            <a:avLst/>
            <a:gdLst/>
            <a:ahLst/>
            <a:cxnLst/>
            <a:rect r="r" b="b" t="t" l="l"/>
            <a:pathLst>
              <a:path h="5856228" w="16230600">
                <a:moveTo>
                  <a:pt x="0" y="0"/>
                </a:moveTo>
                <a:lnTo>
                  <a:pt x="16230600" y="0"/>
                </a:lnTo>
                <a:lnTo>
                  <a:pt x="16230600" y="5856229"/>
                </a:lnTo>
                <a:lnTo>
                  <a:pt x="0" y="585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9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35761" y="8199113"/>
            <a:ext cx="7319256" cy="45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91"/>
              </a:lnSpc>
              <a:spcBef>
                <a:spcPct val="0"/>
              </a:spcBef>
            </a:pPr>
            <a:r>
              <a:rPr lang="en-US" sz="2839" spc="42">
                <a:solidFill>
                  <a:srgbClr val="A2CF78"/>
                </a:solidFill>
                <a:latin typeface="Gotham"/>
                <a:ea typeface="Gotham"/>
                <a:cs typeface="Gotham"/>
                <a:sym typeface="Gotham"/>
              </a:rPr>
              <a:t>no existen correlaciones significativas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038641"/>
            <a:ext cx="11301259" cy="4209719"/>
          </a:xfrm>
          <a:custGeom>
            <a:avLst/>
            <a:gdLst/>
            <a:ahLst/>
            <a:cxnLst/>
            <a:rect r="r" b="b" t="t" l="l"/>
            <a:pathLst>
              <a:path h="4209719" w="11301259">
                <a:moveTo>
                  <a:pt x="0" y="0"/>
                </a:moveTo>
                <a:lnTo>
                  <a:pt x="11301258" y="0"/>
                </a:lnTo>
                <a:lnTo>
                  <a:pt x="11301258" y="4209718"/>
                </a:lnTo>
                <a:lnTo>
                  <a:pt x="0" y="4209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3371" y="2309682"/>
            <a:ext cx="9393742" cy="45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839" spc="42">
                <a:solidFill>
                  <a:srgbClr val="A2CF78"/>
                </a:solidFill>
                <a:latin typeface="Gotham"/>
                <a:ea typeface="Gotham"/>
                <a:cs typeface="Gotham"/>
                <a:sym typeface="Gotham"/>
              </a:rPr>
              <a:t>código para las tres columnas de correlación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952492" y="6309252"/>
            <a:ext cx="3449897" cy="20181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16943" y="7022931"/>
            <a:ext cx="5251219" cy="1466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767"/>
              </a:lnSpc>
            </a:pPr>
            <a:r>
              <a:rPr lang="en-US" sz="5243" spc="78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  <a:hlinkClick r:id="rId3" tooltip="https://app.powerbi.com/reportEmbed?reportId=f15d53ca-1294-41a7-85a6-83c82a1dd271&amp;autoAuth=true&amp;ctid=a9cb6f91-3c74-47a0-bea3-ca609ebf82cb"/>
              </a:rPr>
              <a:t>visualizaciones en </a:t>
            </a:r>
            <a:r>
              <a:rPr lang="en-US" b="true" sz="5243" spc="78">
                <a:solidFill>
                  <a:srgbClr val="EEEFD4"/>
                </a:solidFill>
                <a:latin typeface="Gotham Bold"/>
                <a:ea typeface="Gotham Bold"/>
                <a:cs typeface="Gotham Bold"/>
                <a:sym typeface="Gotham Bold"/>
                <a:hlinkClick r:id="rId4" tooltip="https://app.powerbi.com/reportEmbed?reportId=f15d53ca-1294-41a7-85a6-83c82a1dd271&amp;autoAuth=true&amp;ctid=a9cb6f91-3c74-47a0-bea3-ca609ebf82cb"/>
              </a:rPr>
              <a:t>Power BI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872940" y="7896537"/>
            <a:ext cx="1079552" cy="11863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40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534088" y="2769864"/>
            <a:ext cx="0" cy="4747273"/>
          </a:xfrm>
          <a:prstGeom prst="line">
            <a:avLst/>
          </a:prstGeom>
          <a:ln cap="flat" w="38100">
            <a:solidFill>
              <a:srgbClr val="BFDD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088122" y="2955485"/>
            <a:ext cx="303639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BFDD5D"/>
                </a:solidFill>
                <a:latin typeface="Gotham Bold"/>
                <a:ea typeface="Gotham Bold"/>
                <a:cs typeface="Gotham Bold"/>
                <a:sym typeface="Gotham Bold"/>
              </a:rPr>
              <a:t>hipótesis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43663" y="2984060"/>
            <a:ext cx="8256215" cy="126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5" strike="sngStrike">
                <a:solidFill>
                  <a:srgbClr val="BFDD5D"/>
                </a:solidFill>
                <a:latin typeface="Gotham"/>
                <a:ea typeface="Gotham"/>
                <a:cs typeface="Gotham"/>
                <a:sym typeface="Gotham"/>
              </a:rPr>
              <a:t>las canciones más populares comparten características musicales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43663" y="5086350"/>
            <a:ext cx="8256215" cy="210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BFDD5D"/>
                </a:solidFill>
                <a:latin typeface="Gotham"/>
                <a:ea typeface="Gotham"/>
                <a:cs typeface="Gotham"/>
                <a:sym typeface="Gotham"/>
              </a:rPr>
              <a:t>l</a:t>
            </a:r>
            <a:r>
              <a:rPr lang="en-US" sz="2600">
                <a:solidFill>
                  <a:srgbClr val="DFF89C"/>
                </a:solidFill>
                <a:latin typeface="Gotham"/>
                <a:ea typeface="Gotham"/>
                <a:cs typeface="Gotham"/>
                <a:sym typeface="Gotham"/>
              </a:rPr>
              <a:t>a popularidad de una canción depende de muchos factores</a:t>
            </a:r>
          </a:p>
          <a:p>
            <a:pPr algn="l">
              <a:lnSpc>
                <a:spcPts val="2314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DFF89C"/>
                </a:solidFill>
                <a:latin typeface="Gotham"/>
                <a:ea typeface="Gotham"/>
                <a:cs typeface="Gotham"/>
                <a:sym typeface="Gotham"/>
              </a:rPr>
              <a:t>algunas características sí varían, pero sin correlación con la popularidad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8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7920" y="8065922"/>
            <a:ext cx="5852160" cy="1192378"/>
          </a:xfrm>
          <a:custGeom>
            <a:avLst/>
            <a:gdLst/>
            <a:ahLst/>
            <a:cxnLst/>
            <a:rect r="r" b="b" t="t" l="l"/>
            <a:pathLst>
              <a:path h="1192378" w="5852160">
                <a:moveTo>
                  <a:pt x="0" y="0"/>
                </a:moveTo>
                <a:lnTo>
                  <a:pt x="5852160" y="0"/>
                </a:lnTo>
                <a:lnTo>
                  <a:pt x="5852160" y="1192378"/>
                </a:lnTo>
                <a:lnTo>
                  <a:pt x="0" y="1192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7027" y="6544985"/>
            <a:ext cx="5613946" cy="115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9"/>
              </a:lnSpc>
              <a:spcBef>
                <a:spcPct val="0"/>
              </a:spcBef>
            </a:pPr>
            <a:r>
              <a:rPr lang="en-US" b="true" sz="7199" spc="107">
                <a:solidFill>
                  <a:srgbClr val="40285D"/>
                </a:solidFill>
                <a:latin typeface="Gotham Bold"/>
                <a:ea typeface="Gotham Bold"/>
                <a:cs typeface="Gotham Bold"/>
                <a:sym typeface="Gotham Bold"/>
              </a:rPr>
              <a:t>bonus track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6247059"/>
          </a:xfrm>
          <a:custGeom>
            <a:avLst/>
            <a:gdLst/>
            <a:ahLst/>
            <a:cxnLst/>
            <a:rect r="r" b="b" t="t" l="l"/>
            <a:pathLst>
              <a:path h="6247059" w="18288000">
                <a:moveTo>
                  <a:pt x="0" y="0"/>
                </a:moveTo>
                <a:lnTo>
                  <a:pt x="18288000" y="0"/>
                </a:lnTo>
                <a:lnTo>
                  <a:pt x="18288000" y="6247059"/>
                </a:lnTo>
                <a:lnTo>
                  <a:pt x="0" y="6247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020" r="0" b="-63142"/>
            </a:stretch>
          </a:blipFill>
        </p:spPr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8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14141"/>
            <a:ext cx="6290051" cy="608413"/>
          </a:xfrm>
          <a:custGeom>
            <a:avLst/>
            <a:gdLst/>
            <a:ahLst/>
            <a:cxnLst/>
            <a:rect r="r" b="b" t="t" l="l"/>
            <a:pathLst>
              <a:path h="608413" w="6290051">
                <a:moveTo>
                  <a:pt x="0" y="0"/>
                </a:moveTo>
                <a:lnTo>
                  <a:pt x="6290051" y="0"/>
                </a:lnTo>
                <a:lnTo>
                  <a:pt x="6290051" y="608412"/>
                </a:lnTo>
                <a:lnTo>
                  <a:pt x="0" y="608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267589"/>
            <a:ext cx="6290051" cy="3582940"/>
          </a:xfrm>
          <a:custGeom>
            <a:avLst/>
            <a:gdLst/>
            <a:ahLst/>
            <a:cxnLst/>
            <a:rect r="r" b="b" t="t" l="l"/>
            <a:pathLst>
              <a:path h="3582940" w="6290051">
                <a:moveTo>
                  <a:pt x="0" y="0"/>
                </a:moveTo>
                <a:lnTo>
                  <a:pt x="6290051" y="0"/>
                </a:lnTo>
                <a:lnTo>
                  <a:pt x="6290051" y="3582941"/>
                </a:lnTo>
                <a:lnTo>
                  <a:pt x="0" y="3582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94555" y="1890064"/>
            <a:ext cx="10227765" cy="4960466"/>
          </a:xfrm>
          <a:custGeom>
            <a:avLst/>
            <a:gdLst/>
            <a:ahLst/>
            <a:cxnLst/>
            <a:rect r="r" b="b" t="t" l="l"/>
            <a:pathLst>
              <a:path h="4960466" w="10227765">
                <a:moveTo>
                  <a:pt x="0" y="0"/>
                </a:moveTo>
                <a:lnTo>
                  <a:pt x="10227765" y="0"/>
                </a:lnTo>
                <a:lnTo>
                  <a:pt x="10227765" y="4960466"/>
                </a:lnTo>
                <a:lnTo>
                  <a:pt x="0" y="4960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20649" y="7095040"/>
            <a:ext cx="7514455" cy="131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80"/>
              </a:lnSpc>
            </a:pPr>
            <a:r>
              <a:rPr lang="en-US" sz="2600" spc="39">
                <a:solidFill>
                  <a:srgbClr val="708917"/>
                </a:solidFill>
                <a:latin typeface="Gotham"/>
                <a:ea typeface="Gotham"/>
                <a:cs typeface="Gotham"/>
                <a:sym typeface="Gotham"/>
              </a:rPr>
              <a:t>se </a:t>
            </a:r>
            <a:r>
              <a:rPr lang="en-US" b="true" sz="2600" spc="39">
                <a:solidFill>
                  <a:srgbClr val="708917"/>
                </a:solidFill>
                <a:latin typeface="Gotham Bold"/>
                <a:ea typeface="Gotham Bold"/>
                <a:cs typeface="Gotham Bold"/>
                <a:sym typeface="Gotham Bold"/>
              </a:rPr>
              <a:t>clasifican </a:t>
            </a:r>
            <a:r>
              <a:rPr lang="en-US" sz="2600" spc="39">
                <a:solidFill>
                  <a:srgbClr val="708917"/>
                </a:solidFill>
                <a:latin typeface="Gotham"/>
                <a:ea typeface="Gotham"/>
                <a:cs typeface="Gotham"/>
                <a:sym typeface="Gotham"/>
              </a:rPr>
              <a:t>los tracks según sus </a:t>
            </a:r>
            <a:r>
              <a:rPr lang="en-US" b="true" sz="2600" spc="39">
                <a:solidFill>
                  <a:srgbClr val="708917"/>
                </a:solidFill>
                <a:latin typeface="Gotham Bold"/>
                <a:ea typeface="Gotham Bold"/>
                <a:cs typeface="Gotham Bold"/>
                <a:sym typeface="Gotham Bold"/>
              </a:rPr>
              <a:t>variables</a:t>
            </a:r>
          </a:p>
          <a:p>
            <a:pPr algn="r">
              <a:lnSpc>
                <a:spcPts val="3640"/>
              </a:lnSpc>
            </a:pPr>
            <a:r>
              <a:rPr lang="en-US" sz="2600" spc="39">
                <a:solidFill>
                  <a:srgbClr val="708917"/>
                </a:solidFill>
                <a:latin typeface="Gotham"/>
                <a:ea typeface="Gotham"/>
                <a:cs typeface="Gotham"/>
                <a:sym typeface="Gotham"/>
              </a:rPr>
              <a:t>para obtener </a:t>
            </a:r>
            <a:r>
              <a:rPr lang="en-US" b="true" sz="2600" spc="39">
                <a:solidFill>
                  <a:srgbClr val="708917"/>
                </a:solidFill>
                <a:latin typeface="Gotham Bold"/>
                <a:ea typeface="Gotham Bold"/>
                <a:cs typeface="Gotham Bold"/>
                <a:sym typeface="Gotham Bold"/>
              </a:rPr>
              <a:t>recomendaciones</a:t>
            </a:r>
          </a:p>
          <a:p>
            <a:pPr algn="r">
              <a:lnSpc>
                <a:spcPts val="3380"/>
              </a:lnSpc>
              <a:spcBef>
                <a:spcPct val="0"/>
              </a:spcBef>
            </a:pPr>
            <a:r>
              <a:rPr lang="en-US" sz="2600" spc="39">
                <a:solidFill>
                  <a:srgbClr val="708917"/>
                </a:solidFill>
                <a:latin typeface="Gotham"/>
                <a:ea typeface="Gotham"/>
                <a:cs typeface="Gotham"/>
                <a:sym typeface="Gotham"/>
              </a:rPr>
              <a:t>de canciones similares</a:t>
            </a:r>
            <a:r>
              <a:rPr lang="en-US" sz="2600" spc="3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51964"/>
            <a:ext cx="6013847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b="true" sz="3200" spc="48">
                <a:solidFill>
                  <a:srgbClr val="4F3272"/>
                </a:solidFill>
                <a:latin typeface="Gotham Bold"/>
                <a:ea typeface="Gotham Bold"/>
                <a:cs typeface="Gotham Bold"/>
                <a:sym typeface="Gotham Bold"/>
              </a:rPr>
              <a:t>recomendador de canciones</a:t>
            </a:r>
          </a:p>
        </p:txBody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04055" y="-854135"/>
            <a:ext cx="19511989" cy="11523400"/>
            <a:chOff x="0" y="0"/>
            <a:chExt cx="5138960" cy="30349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38960" cy="3034970"/>
            </a:xfrm>
            <a:custGeom>
              <a:avLst/>
              <a:gdLst/>
              <a:ahLst/>
              <a:cxnLst/>
              <a:rect r="r" b="b" t="t" l="l"/>
              <a:pathLst>
                <a:path h="3034970" w="5138960">
                  <a:moveTo>
                    <a:pt x="0" y="0"/>
                  </a:moveTo>
                  <a:lnTo>
                    <a:pt x="5138960" y="0"/>
                  </a:lnTo>
                  <a:lnTo>
                    <a:pt x="5138960" y="3034970"/>
                  </a:lnTo>
                  <a:lnTo>
                    <a:pt x="0" y="3034970"/>
                  </a:lnTo>
                  <a:close/>
                </a:path>
              </a:pathLst>
            </a:custGeom>
            <a:solidFill>
              <a:srgbClr val="DFF89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138960" cy="3063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7597" y="5700165"/>
            <a:ext cx="7911696" cy="3207833"/>
          </a:xfrm>
          <a:custGeom>
            <a:avLst/>
            <a:gdLst/>
            <a:ahLst/>
            <a:cxnLst/>
            <a:rect r="r" b="b" t="t" l="l"/>
            <a:pathLst>
              <a:path h="3207833" w="7911696">
                <a:moveTo>
                  <a:pt x="0" y="0"/>
                </a:moveTo>
                <a:lnTo>
                  <a:pt x="7911696" y="0"/>
                </a:lnTo>
                <a:lnTo>
                  <a:pt x="7911696" y="3207833"/>
                </a:lnTo>
                <a:lnTo>
                  <a:pt x="0" y="3207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98574" y="7304081"/>
            <a:ext cx="483347" cy="342737"/>
          </a:xfrm>
          <a:custGeom>
            <a:avLst/>
            <a:gdLst/>
            <a:ahLst/>
            <a:cxnLst/>
            <a:rect r="r" b="b" t="t" l="l"/>
            <a:pathLst>
              <a:path h="342737" w="483347">
                <a:moveTo>
                  <a:pt x="0" y="0"/>
                </a:moveTo>
                <a:lnTo>
                  <a:pt x="483348" y="0"/>
                </a:lnTo>
                <a:lnTo>
                  <a:pt x="483348" y="342738"/>
                </a:lnTo>
                <a:lnTo>
                  <a:pt x="0" y="342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503445" y="6673741"/>
            <a:ext cx="2969294" cy="160341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750797" y="7304081"/>
            <a:ext cx="1079552" cy="118632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98574" y="6021792"/>
            <a:ext cx="3304870" cy="106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4"/>
              </a:lnSpc>
              <a:spcBef>
                <a:spcPct val="0"/>
              </a:spcBef>
            </a:pPr>
            <a:r>
              <a:rPr lang="en-US" sz="6587" spc="98">
                <a:solidFill>
                  <a:srgbClr val="4F3272"/>
                </a:solidFill>
                <a:latin typeface="Gotham"/>
                <a:ea typeface="Gotham"/>
                <a:cs typeface="Gotham"/>
                <a:sym typeface="Gotham"/>
              </a:rPr>
              <a:t>gracias!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37898" y="7249073"/>
            <a:ext cx="2352675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39">
                <a:solidFill>
                  <a:srgbClr val="4F3272"/>
                </a:solidFill>
                <a:latin typeface="Gotham"/>
                <a:ea typeface="Gotham"/>
                <a:cs typeface="Gotham"/>
                <a:sym typeface="Gotham"/>
                <a:hlinkClick r:id="rId8" tooltip="http://www.linkedin.com/in/evelynantelo"/>
              </a:rPr>
              <a:t>Evelyn Antelo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67865" y="2939844"/>
            <a:ext cx="10552270" cy="4407312"/>
            <a:chOff x="0" y="0"/>
            <a:chExt cx="14069694" cy="587641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069694" cy="5876416"/>
              <a:chOff x="0" y="0"/>
              <a:chExt cx="1925595" cy="80425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925595" cy="804253"/>
              </a:xfrm>
              <a:custGeom>
                <a:avLst/>
                <a:gdLst/>
                <a:ahLst/>
                <a:cxnLst/>
                <a:rect r="r" b="b" t="t" l="l"/>
                <a:pathLst>
                  <a:path h="804253" w="1925595">
                    <a:moveTo>
                      <a:pt x="0" y="0"/>
                    </a:moveTo>
                    <a:lnTo>
                      <a:pt x="1925595" y="0"/>
                    </a:lnTo>
                    <a:lnTo>
                      <a:pt x="1925595" y="804253"/>
                    </a:lnTo>
                    <a:lnTo>
                      <a:pt x="0" y="80425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1925595" cy="8328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49048" y="259816"/>
              <a:ext cx="6785366" cy="5327092"/>
            </a:xfrm>
            <a:custGeom>
              <a:avLst/>
              <a:gdLst/>
              <a:ahLst/>
              <a:cxnLst/>
              <a:rect r="r" b="b" t="t" l="l"/>
              <a:pathLst>
                <a:path h="5327092" w="6785366">
                  <a:moveTo>
                    <a:pt x="0" y="0"/>
                  </a:moveTo>
                  <a:lnTo>
                    <a:pt x="6785366" y="0"/>
                  </a:lnTo>
                  <a:lnTo>
                    <a:pt x="6785366" y="5327092"/>
                  </a:lnTo>
                  <a:lnTo>
                    <a:pt x="0" y="5327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86" t="0" r="-1686" b="-30987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034847" y="194027"/>
              <a:ext cx="6785366" cy="5458669"/>
            </a:xfrm>
            <a:custGeom>
              <a:avLst/>
              <a:gdLst/>
              <a:ahLst/>
              <a:cxnLst/>
              <a:rect r="r" b="b" t="t" l="l"/>
              <a:pathLst>
                <a:path h="5458669" w="6785366">
                  <a:moveTo>
                    <a:pt x="0" y="0"/>
                  </a:moveTo>
                  <a:lnTo>
                    <a:pt x="6785366" y="0"/>
                  </a:lnTo>
                  <a:lnTo>
                    <a:pt x="6785366" y="5458670"/>
                  </a:lnTo>
                  <a:lnTo>
                    <a:pt x="0" y="5458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86" t="-299999" r="-1686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40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6534088" y="3447859"/>
            <a:ext cx="0" cy="3391282"/>
          </a:xfrm>
          <a:prstGeom prst="line">
            <a:avLst/>
          </a:prstGeom>
          <a:ln cap="flat" w="38100">
            <a:solidFill>
              <a:srgbClr val="BFDD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088122" y="3634173"/>
            <a:ext cx="3036391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BFDD5D"/>
                </a:solidFill>
                <a:latin typeface="Gotham Bold"/>
                <a:ea typeface="Gotham Bold"/>
                <a:cs typeface="Gotham Bold"/>
                <a:sym typeface="Gotham Bold"/>
              </a:rPr>
              <a:t>hipótesis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43663" y="3662748"/>
            <a:ext cx="8256215" cy="1899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5">
                <a:solidFill>
                  <a:srgbClr val="BFDD5D"/>
                </a:solidFill>
                <a:latin typeface="Gotham"/>
                <a:ea typeface="Gotham"/>
                <a:cs typeface="Gotham"/>
                <a:sym typeface="Gotham"/>
              </a:rPr>
              <a:t>las canciones más populares comparten características musicales</a:t>
            </a:r>
          </a:p>
          <a:p>
            <a:pPr algn="r">
              <a:lnSpc>
                <a:spcPts val="503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196335"/>
            <a:ext cx="3021198" cy="11036633"/>
            <a:chOff x="0" y="0"/>
            <a:chExt cx="795706" cy="29067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5706" cy="2906768"/>
            </a:xfrm>
            <a:custGeom>
              <a:avLst/>
              <a:gdLst/>
              <a:ahLst/>
              <a:cxnLst/>
              <a:rect r="r" b="b" t="t" l="l"/>
              <a:pathLst>
                <a:path h="2906768" w="795706">
                  <a:moveTo>
                    <a:pt x="0" y="0"/>
                  </a:moveTo>
                  <a:lnTo>
                    <a:pt x="795706" y="0"/>
                  </a:lnTo>
                  <a:lnTo>
                    <a:pt x="795706" y="2906768"/>
                  </a:lnTo>
                  <a:lnTo>
                    <a:pt x="0" y="2906768"/>
                  </a:lnTo>
                  <a:close/>
                </a:path>
              </a:pathLst>
            </a:custGeom>
            <a:solidFill>
              <a:srgbClr val="DFF89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95706" cy="2935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55535" y="5568947"/>
            <a:ext cx="5979580" cy="1577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99"/>
              </a:lnSpc>
            </a:pPr>
            <a:r>
              <a:rPr lang="en-US" b="true" sz="5808">
                <a:solidFill>
                  <a:srgbClr val="DFF89C"/>
                </a:solidFill>
                <a:latin typeface="Gotham Bold"/>
                <a:ea typeface="Gotham Bold"/>
                <a:cs typeface="Gotham Bold"/>
                <a:sym typeface="Gotham Bold"/>
              </a:rPr>
              <a:t>🎹 Spotify Tracks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55535" y="7192552"/>
            <a:ext cx="5826581" cy="577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02"/>
              </a:lnSpc>
            </a:pPr>
            <a:r>
              <a:rPr lang="en-US" sz="1644" u="sng">
                <a:solidFill>
                  <a:srgbClr val="EEEFD4">
                    <a:alpha val="38824"/>
                  </a:srgbClr>
                </a:solidFill>
                <a:latin typeface="Gotham"/>
                <a:ea typeface="Gotham"/>
                <a:cs typeface="Gotham"/>
                <a:sym typeface="Gotham"/>
                <a:hlinkClick r:id="rId2" tooltip="https://www.kaggle.com/datasets/maharshipandya/-spotify-tracks-dataset"/>
              </a:rPr>
              <a:t>https://www.kaggle.com/datasets/maharshipandya/-spotify-tracks-dataset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190900" y="2874052"/>
            <a:ext cx="6496325" cy="4895858"/>
            <a:chOff x="0" y="0"/>
            <a:chExt cx="8661767" cy="6527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33" cy="492448"/>
            </a:xfrm>
            <a:custGeom>
              <a:avLst/>
              <a:gdLst/>
              <a:ahLst/>
              <a:cxnLst/>
              <a:rect r="r" b="b" t="t" l="l"/>
              <a:pathLst>
                <a:path h="492448" w="418133">
                  <a:moveTo>
                    <a:pt x="0" y="0"/>
                  </a:moveTo>
                  <a:lnTo>
                    <a:pt x="418133" y="0"/>
                  </a:lnTo>
                  <a:lnTo>
                    <a:pt x="418133" y="492448"/>
                  </a:lnTo>
                  <a:lnTo>
                    <a:pt x="0" y="49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53848" y="-2484"/>
              <a:ext cx="800791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dataset en formato CSV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53848" y="1383721"/>
              <a:ext cx="8007919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características musicales determinadas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por un análisis de Spotify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53848" y="3239826"/>
              <a:ext cx="800791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114K tracks de Spotify de 114 géneros musicales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53848" y="4626031"/>
              <a:ext cx="800791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datos obtenidos de la API de Spotify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53848" y="6012236"/>
              <a:ext cx="744543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trike="noStrike" u="none">
                  <a:solidFill>
                    <a:srgbClr val="FFFFFF"/>
                  </a:solidFill>
                  <a:latin typeface="Gotham"/>
                  <a:ea typeface="Gotham"/>
                  <a:cs typeface="Gotham"/>
                  <a:sym typeface="Gotham"/>
                </a:rPr>
                <a:t>22 de octubre de 2022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482146"/>
              <a:ext cx="418133" cy="492448"/>
            </a:xfrm>
            <a:custGeom>
              <a:avLst/>
              <a:gdLst/>
              <a:ahLst/>
              <a:cxnLst/>
              <a:rect r="r" b="b" t="t" l="l"/>
              <a:pathLst>
                <a:path h="492448" w="418133">
                  <a:moveTo>
                    <a:pt x="0" y="0"/>
                  </a:moveTo>
                  <a:lnTo>
                    <a:pt x="418133" y="0"/>
                  </a:lnTo>
                  <a:lnTo>
                    <a:pt x="418133" y="492447"/>
                  </a:lnTo>
                  <a:lnTo>
                    <a:pt x="0" y="492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3242310"/>
              <a:ext cx="418133" cy="492448"/>
            </a:xfrm>
            <a:custGeom>
              <a:avLst/>
              <a:gdLst/>
              <a:ahLst/>
              <a:cxnLst/>
              <a:rect r="r" b="b" t="t" l="l"/>
              <a:pathLst>
                <a:path h="492448" w="418133">
                  <a:moveTo>
                    <a:pt x="0" y="0"/>
                  </a:moveTo>
                  <a:lnTo>
                    <a:pt x="418133" y="0"/>
                  </a:lnTo>
                  <a:lnTo>
                    <a:pt x="418133" y="492448"/>
                  </a:lnTo>
                  <a:lnTo>
                    <a:pt x="0" y="49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4628515"/>
              <a:ext cx="418133" cy="492448"/>
            </a:xfrm>
            <a:custGeom>
              <a:avLst/>
              <a:gdLst/>
              <a:ahLst/>
              <a:cxnLst/>
              <a:rect r="r" b="b" t="t" l="l"/>
              <a:pathLst>
                <a:path h="492448" w="418133">
                  <a:moveTo>
                    <a:pt x="0" y="0"/>
                  </a:moveTo>
                  <a:lnTo>
                    <a:pt x="418133" y="0"/>
                  </a:lnTo>
                  <a:lnTo>
                    <a:pt x="418133" y="492448"/>
                  </a:lnTo>
                  <a:lnTo>
                    <a:pt x="0" y="492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035363"/>
              <a:ext cx="418133" cy="492448"/>
            </a:xfrm>
            <a:custGeom>
              <a:avLst/>
              <a:gdLst/>
              <a:ahLst/>
              <a:cxnLst/>
              <a:rect r="r" b="b" t="t" l="l"/>
              <a:pathLst>
                <a:path h="492448" w="418133">
                  <a:moveTo>
                    <a:pt x="0" y="0"/>
                  </a:moveTo>
                  <a:lnTo>
                    <a:pt x="418133" y="0"/>
                  </a:lnTo>
                  <a:lnTo>
                    <a:pt x="418133" y="492447"/>
                  </a:lnTo>
                  <a:lnTo>
                    <a:pt x="0" y="492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EEF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7629" y="-292060"/>
            <a:ext cx="20561046" cy="3086100"/>
            <a:chOff x="0" y="0"/>
            <a:chExt cx="541525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15255" cy="812800"/>
            </a:xfrm>
            <a:custGeom>
              <a:avLst/>
              <a:gdLst/>
              <a:ahLst/>
              <a:cxnLst/>
              <a:rect r="r" b="b" t="t" l="l"/>
              <a:pathLst>
                <a:path h="812800" w="5415255">
                  <a:moveTo>
                    <a:pt x="0" y="0"/>
                  </a:moveTo>
                  <a:lnTo>
                    <a:pt x="5415255" y="0"/>
                  </a:lnTo>
                  <a:lnTo>
                    <a:pt x="541525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FF89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415255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97320" y="3476625"/>
            <a:ext cx="4351850" cy="5160584"/>
            <a:chOff x="0" y="0"/>
            <a:chExt cx="4025289" cy="47733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25289" cy="4773336"/>
            </a:xfrm>
            <a:custGeom>
              <a:avLst/>
              <a:gdLst/>
              <a:ahLst/>
              <a:cxnLst/>
              <a:rect r="r" b="b" t="t" l="l"/>
              <a:pathLst>
                <a:path h="4773336" w="4025289">
                  <a:moveTo>
                    <a:pt x="3900829" y="4773336"/>
                  </a:moveTo>
                  <a:lnTo>
                    <a:pt x="124460" y="4773336"/>
                  </a:lnTo>
                  <a:cubicBezTo>
                    <a:pt x="55880" y="4773336"/>
                    <a:pt x="0" y="4717456"/>
                    <a:pt x="0" y="46488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0829" y="0"/>
                  </a:lnTo>
                  <a:cubicBezTo>
                    <a:pt x="3969409" y="0"/>
                    <a:pt x="4025289" y="55880"/>
                    <a:pt x="4025289" y="124460"/>
                  </a:cubicBezTo>
                  <a:lnTo>
                    <a:pt x="4025289" y="4648876"/>
                  </a:lnTo>
                  <a:cubicBezTo>
                    <a:pt x="4025289" y="4717456"/>
                    <a:pt x="3969409" y="4773336"/>
                    <a:pt x="3900829" y="4773336"/>
                  </a:cubicBezTo>
                  <a:close/>
                </a:path>
              </a:pathLst>
            </a:custGeom>
            <a:solidFill>
              <a:srgbClr val="4F327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69045" y="3476625"/>
            <a:ext cx="4351850" cy="5160584"/>
            <a:chOff x="0" y="0"/>
            <a:chExt cx="4025289" cy="47733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5289" cy="4773336"/>
            </a:xfrm>
            <a:custGeom>
              <a:avLst/>
              <a:gdLst/>
              <a:ahLst/>
              <a:cxnLst/>
              <a:rect r="r" b="b" t="t" l="l"/>
              <a:pathLst>
                <a:path h="4773336" w="4025289">
                  <a:moveTo>
                    <a:pt x="3900829" y="4773336"/>
                  </a:moveTo>
                  <a:lnTo>
                    <a:pt x="124460" y="4773336"/>
                  </a:lnTo>
                  <a:cubicBezTo>
                    <a:pt x="55880" y="4773336"/>
                    <a:pt x="0" y="4717456"/>
                    <a:pt x="0" y="46488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0829" y="0"/>
                  </a:lnTo>
                  <a:cubicBezTo>
                    <a:pt x="3969409" y="0"/>
                    <a:pt x="4025289" y="55880"/>
                    <a:pt x="4025289" y="124460"/>
                  </a:cubicBezTo>
                  <a:lnTo>
                    <a:pt x="4025289" y="4648876"/>
                  </a:lnTo>
                  <a:cubicBezTo>
                    <a:pt x="4025289" y="4717456"/>
                    <a:pt x="3969409" y="4773336"/>
                    <a:pt x="3900829" y="4773336"/>
                  </a:cubicBezTo>
                  <a:close/>
                </a:path>
              </a:pathLst>
            </a:custGeom>
            <a:solidFill>
              <a:srgbClr val="4F327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43350" y="1658733"/>
            <a:ext cx="43518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60"/>
              </a:lnSpc>
              <a:spcBef>
                <a:spcPct val="0"/>
              </a:spcBef>
            </a:pPr>
            <a:r>
              <a:rPr lang="en-US" b="true" sz="4800" spc="72">
                <a:solidFill>
                  <a:srgbClr val="4F3272"/>
                </a:solidFill>
                <a:latin typeface="Gotham Bold"/>
                <a:ea typeface="Gotham Bold"/>
                <a:cs typeface="Gotham Bold"/>
                <a:sym typeface="Gotham Bold"/>
              </a:rPr>
              <a:t>variables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3128" y="6183497"/>
            <a:ext cx="3487440" cy="213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track_id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artists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album_name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track_name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t</a:t>
            </a:r>
            <a:r>
              <a:rPr lang="en-US" sz="2600" strike="sngStrike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rack_genre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84853" y="4897622"/>
            <a:ext cx="3487440" cy="342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9FC21E"/>
                </a:solidFill>
                <a:latin typeface="Gotham"/>
                <a:ea typeface="Gotham"/>
                <a:cs typeface="Gotham"/>
                <a:sym typeface="Gotham"/>
              </a:rPr>
              <a:t>popularity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duration_ms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tempo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loudness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key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mode time_signature</a:t>
            </a:r>
          </a:p>
          <a:p>
            <a:pPr algn="l" marL="0" indent="0" lvl="1">
              <a:lnSpc>
                <a:spcPts val="3380"/>
              </a:lnSpc>
              <a:spcBef>
                <a:spcPct val="0"/>
              </a:spcBef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explicit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844795" y="3476625"/>
            <a:ext cx="4351850" cy="5160584"/>
            <a:chOff x="0" y="0"/>
            <a:chExt cx="4025289" cy="47733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25289" cy="4773336"/>
            </a:xfrm>
            <a:custGeom>
              <a:avLst/>
              <a:gdLst/>
              <a:ahLst/>
              <a:cxnLst/>
              <a:rect r="r" b="b" t="t" l="l"/>
              <a:pathLst>
                <a:path h="4773336" w="4025289">
                  <a:moveTo>
                    <a:pt x="3900829" y="4773336"/>
                  </a:moveTo>
                  <a:lnTo>
                    <a:pt x="124460" y="4773336"/>
                  </a:lnTo>
                  <a:cubicBezTo>
                    <a:pt x="55880" y="4773336"/>
                    <a:pt x="0" y="4717456"/>
                    <a:pt x="0" y="46488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0829" y="0"/>
                  </a:lnTo>
                  <a:cubicBezTo>
                    <a:pt x="3969409" y="0"/>
                    <a:pt x="4025289" y="55880"/>
                    <a:pt x="4025289" y="124460"/>
                  </a:cubicBezTo>
                  <a:lnTo>
                    <a:pt x="4025289" y="4648876"/>
                  </a:lnTo>
                  <a:cubicBezTo>
                    <a:pt x="4025289" y="4717456"/>
                    <a:pt x="3969409" y="4773336"/>
                    <a:pt x="3900829" y="4773336"/>
                  </a:cubicBezTo>
                  <a:close/>
                </a:path>
              </a:pathLst>
            </a:custGeom>
            <a:solidFill>
              <a:srgbClr val="4F327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263551" y="5326247"/>
            <a:ext cx="3487440" cy="299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danceability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energy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speechiness acousticness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instrumentalness</a:t>
            </a:r>
          </a:p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liveness</a:t>
            </a:r>
          </a:p>
          <a:p>
            <a:pPr algn="l" marL="0" indent="0" lvl="1">
              <a:lnSpc>
                <a:spcPts val="3380"/>
              </a:lnSpc>
              <a:spcBef>
                <a:spcPct val="0"/>
              </a:spcBef>
            </a:pPr>
            <a:r>
              <a:rPr lang="en-US" sz="2600" spc="39">
                <a:solidFill>
                  <a:srgbClr val="EEEFD4"/>
                </a:solidFill>
                <a:latin typeface="Gotham"/>
                <a:ea typeface="Gotham"/>
                <a:cs typeface="Gotham"/>
                <a:sym typeface="Gotham"/>
              </a:rPr>
              <a:t>valence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828800" y="-1828800"/>
            <a:ext cx="21945600" cy="139446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8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86752" y="0"/>
            <a:ext cx="20690220" cy="12804368"/>
          </a:xfrm>
          <a:custGeom>
            <a:avLst/>
            <a:gdLst/>
            <a:ahLst/>
            <a:cxnLst/>
            <a:rect r="r" b="b" t="t" l="l"/>
            <a:pathLst>
              <a:path h="12804368" w="20690220">
                <a:moveTo>
                  <a:pt x="0" y="0"/>
                </a:moveTo>
                <a:lnTo>
                  <a:pt x="20690220" y="0"/>
                </a:lnTo>
                <a:lnTo>
                  <a:pt x="20690220" y="12804368"/>
                </a:lnTo>
                <a:lnTo>
                  <a:pt x="0" y="1280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-6199" t="-5965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063036"/>
            <a:ext cx="8661754" cy="713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1"/>
              </a:lnSpc>
              <a:spcBef>
                <a:spcPct val="0"/>
              </a:spcBef>
            </a:pPr>
            <a:r>
              <a:rPr lang="en-US" sz="4432" spc="66">
                <a:solidFill>
                  <a:srgbClr val="4F3272"/>
                </a:solidFill>
                <a:latin typeface="Gotham"/>
                <a:ea typeface="Gotham"/>
                <a:cs typeface="Gotham"/>
                <a:sym typeface="Gotham"/>
              </a:rPr>
              <a:t>análisis exploratorio de datos</a:t>
            </a:r>
            <a:r>
              <a:rPr lang="en-US" sz="4432" spc="66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827387"/>
            <a:ext cx="2588213" cy="54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7"/>
              </a:lnSpc>
              <a:spcBef>
                <a:spcPct val="0"/>
              </a:spcBef>
            </a:pPr>
            <a:r>
              <a:rPr lang="en-US" sz="3382" spc="50">
                <a:solidFill>
                  <a:srgbClr val="4F3272"/>
                </a:solidFill>
                <a:latin typeface="Gotham"/>
                <a:ea typeface="Gotham"/>
                <a:cs typeface="Gotham"/>
                <a:sym typeface="Gotham"/>
              </a:rPr>
              <a:t>en Python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8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475" y="1028700"/>
            <a:ext cx="17639050" cy="5534252"/>
          </a:xfrm>
          <a:custGeom>
            <a:avLst/>
            <a:gdLst/>
            <a:ahLst/>
            <a:cxnLst/>
            <a:rect r="r" b="b" t="t" l="l"/>
            <a:pathLst>
              <a:path h="5534252" w="17639050">
                <a:moveTo>
                  <a:pt x="0" y="0"/>
                </a:moveTo>
                <a:lnTo>
                  <a:pt x="17639050" y="0"/>
                </a:lnTo>
                <a:lnTo>
                  <a:pt x="17639050" y="5534252"/>
                </a:lnTo>
                <a:lnTo>
                  <a:pt x="0" y="5534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858365"/>
            <a:ext cx="7745744" cy="1703685"/>
            <a:chOff x="0" y="0"/>
            <a:chExt cx="2040031" cy="448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0031" cy="448707"/>
            </a:xfrm>
            <a:custGeom>
              <a:avLst/>
              <a:gdLst/>
              <a:ahLst/>
              <a:cxnLst/>
              <a:rect r="r" b="b" t="t" l="l"/>
              <a:pathLst>
                <a:path h="448707" w="2040031">
                  <a:moveTo>
                    <a:pt x="0" y="0"/>
                  </a:moveTo>
                  <a:lnTo>
                    <a:pt x="2040031" y="0"/>
                  </a:lnTo>
                  <a:lnTo>
                    <a:pt x="2040031" y="448707"/>
                  </a:lnTo>
                  <a:lnTo>
                    <a:pt x="0" y="448707"/>
                  </a:lnTo>
                  <a:close/>
                </a:path>
              </a:pathLst>
            </a:custGeom>
            <a:solidFill>
              <a:srgbClr val="C1E44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40031" cy="477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6247" y="2601278"/>
            <a:ext cx="17654588" cy="312420"/>
            <a:chOff x="0" y="0"/>
            <a:chExt cx="23539450" cy="4165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9051" y="25400"/>
              <a:ext cx="23536911" cy="1041400"/>
            </a:xfrm>
            <a:custGeom>
              <a:avLst/>
              <a:gdLst/>
              <a:ahLst/>
              <a:cxnLst/>
              <a:rect r="r" b="b" t="t" l="l"/>
              <a:pathLst>
                <a:path h="1041400" w="23536911">
                  <a:moveTo>
                    <a:pt x="69851" y="109220"/>
                  </a:moveTo>
                  <a:cubicBezTo>
                    <a:pt x="23291801" y="82550"/>
                    <a:pt x="23257512" y="40640"/>
                    <a:pt x="23279101" y="25400"/>
                  </a:cubicBezTo>
                  <a:cubicBezTo>
                    <a:pt x="23315931" y="0"/>
                    <a:pt x="23475951" y="6350"/>
                    <a:pt x="23507701" y="46990"/>
                  </a:cubicBezTo>
                  <a:cubicBezTo>
                    <a:pt x="23536912" y="83820"/>
                    <a:pt x="23516590" y="195580"/>
                    <a:pt x="23479762" y="243840"/>
                  </a:cubicBezTo>
                  <a:cubicBezTo>
                    <a:pt x="23439121" y="295910"/>
                    <a:pt x="23397212" y="308610"/>
                    <a:pt x="23257512" y="337820"/>
                  </a:cubicBezTo>
                  <a:cubicBezTo>
                    <a:pt x="21884640" y="617220"/>
                    <a:pt x="770891" y="1041400"/>
                    <a:pt x="69850" y="340360"/>
                  </a:cubicBezTo>
                  <a:cubicBezTo>
                    <a:pt x="0" y="270510"/>
                    <a:pt x="69850" y="109220"/>
                    <a:pt x="69850" y="109220"/>
                  </a:cubicBezTo>
                </a:path>
              </a:pathLst>
            </a:custGeom>
            <a:solidFill>
              <a:srgbClr val="C1E44E">
                <a:alpha val="23922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441007" y="3057525"/>
            <a:ext cx="17686973" cy="263842"/>
            <a:chOff x="0" y="0"/>
            <a:chExt cx="23582630" cy="351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9051" y="50800"/>
              <a:ext cx="23557231" cy="952500"/>
            </a:xfrm>
            <a:custGeom>
              <a:avLst/>
              <a:gdLst/>
              <a:ahLst/>
              <a:cxnLst/>
              <a:rect r="r" b="b" t="t" l="l"/>
              <a:pathLst>
                <a:path h="952500" w="23557231">
                  <a:moveTo>
                    <a:pt x="69851" y="17780"/>
                  </a:moveTo>
                  <a:cubicBezTo>
                    <a:pt x="23393401" y="12700"/>
                    <a:pt x="23331171" y="0"/>
                    <a:pt x="23331171" y="0"/>
                  </a:cubicBezTo>
                  <a:cubicBezTo>
                    <a:pt x="23331171" y="0"/>
                    <a:pt x="23534371" y="36830"/>
                    <a:pt x="23550881" y="66040"/>
                  </a:cubicBezTo>
                  <a:cubicBezTo>
                    <a:pt x="23557231" y="78740"/>
                    <a:pt x="23548340" y="91440"/>
                    <a:pt x="23538181" y="107950"/>
                  </a:cubicBezTo>
                  <a:cubicBezTo>
                    <a:pt x="23516590" y="143510"/>
                    <a:pt x="23497540" y="204470"/>
                    <a:pt x="23392131" y="246380"/>
                  </a:cubicBezTo>
                  <a:cubicBezTo>
                    <a:pt x="22255481" y="702310"/>
                    <a:pt x="773431" y="952500"/>
                    <a:pt x="69850" y="248920"/>
                  </a:cubicBezTo>
                  <a:cubicBezTo>
                    <a:pt x="0" y="179070"/>
                    <a:pt x="69850" y="17780"/>
                    <a:pt x="69850" y="17780"/>
                  </a:cubicBezTo>
                </a:path>
              </a:pathLst>
            </a:custGeom>
            <a:solidFill>
              <a:srgbClr val="C1E44E">
                <a:alpha val="23922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28625" y="3165158"/>
            <a:ext cx="17640300" cy="355282"/>
            <a:chOff x="0" y="0"/>
            <a:chExt cx="23520400" cy="4737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9050" y="19050"/>
              <a:ext cx="23526750" cy="1103630"/>
            </a:xfrm>
            <a:custGeom>
              <a:avLst/>
              <a:gdLst/>
              <a:ahLst/>
              <a:cxnLst/>
              <a:rect r="r" b="b" t="t" l="l"/>
              <a:pathLst>
                <a:path h="1103630" w="23526750">
                  <a:moveTo>
                    <a:pt x="69850" y="171450"/>
                  </a:moveTo>
                  <a:cubicBezTo>
                    <a:pt x="23303230" y="128270"/>
                    <a:pt x="23234650" y="55880"/>
                    <a:pt x="23260050" y="31750"/>
                  </a:cubicBezTo>
                  <a:cubicBezTo>
                    <a:pt x="23294339" y="0"/>
                    <a:pt x="23453089" y="1270"/>
                    <a:pt x="23488650" y="43180"/>
                  </a:cubicBezTo>
                  <a:cubicBezTo>
                    <a:pt x="23526750" y="86360"/>
                    <a:pt x="23511511" y="237490"/>
                    <a:pt x="23470870" y="297180"/>
                  </a:cubicBezTo>
                  <a:cubicBezTo>
                    <a:pt x="23432770" y="354330"/>
                    <a:pt x="23394670" y="368300"/>
                    <a:pt x="23260050" y="400050"/>
                  </a:cubicBezTo>
                  <a:cubicBezTo>
                    <a:pt x="21916389" y="711200"/>
                    <a:pt x="772161" y="1103630"/>
                    <a:pt x="69850" y="402590"/>
                  </a:cubicBezTo>
                  <a:cubicBezTo>
                    <a:pt x="0" y="332740"/>
                    <a:pt x="69850" y="171450"/>
                    <a:pt x="69850" y="171450"/>
                  </a:cubicBezTo>
                </a:path>
              </a:pathLst>
            </a:custGeom>
            <a:solidFill>
              <a:srgbClr val="C1E44E">
                <a:alpha val="23922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379095" y="3690938"/>
            <a:ext cx="17684115" cy="249555"/>
            <a:chOff x="0" y="0"/>
            <a:chExt cx="23578820" cy="3327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9050" y="50800"/>
              <a:ext cx="23550881" cy="934720"/>
            </a:xfrm>
            <a:custGeom>
              <a:avLst/>
              <a:gdLst/>
              <a:ahLst/>
              <a:cxnLst/>
              <a:rect r="r" b="b" t="t" l="l"/>
              <a:pathLst>
                <a:path h="934720" w="23550881">
                  <a:moveTo>
                    <a:pt x="69850" y="0"/>
                  </a:moveTo>
                  <a:cubicBezTo>
                    <a:pt x="23412450" y="12700"/>
                    <a:pt x="23333711" y="24130"/>
                    <a:pt x="23334980" y="39370"/>
                  </a:cubicBezTo>
                  <a:cubicBezTo>
                    <a:pt x="23336250" y="62230"/>
                    <a:pt x="23541991" y="88900"/>
                    <a:pt x="23547070" y="123190"/>
                  </a:cubicBezTo>
                  <a:cubicBezTo>
                    <a:pt x="23550880" y="153670"/>
                    <a:pt x="23505161" y="196850"/>
                    <a:pt x="23409911" y="228600"/>
                  </a:cubicBezTo>
                  <a:cubicBezTo>
                    <a:pt x="22303741" y="603250"/>
                    <a:pt x="773430" y="934720"/>
                    <a:pt x="69850" y="231140"/>
                  </a:cubicBezTo>
                  <a:cubicBezTo>
                    <a:pt x="0" y="161290"/>
                    <a:pt x="69850" y="0"/>
                    <a:pt x="69850" y="0"/>
                  </a:cubicBezTo>
                </a:path>
              </a:pathLst>
            </a:custGeom>
            <a:solidFill>
              <a:srgbClr val="C1E44E">
                <a:alpha val="23922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422949" y="6858365"/>
            <a:ext cx="5078909" cy="1703685"/>
          </a:xfrm>
          <a:custGeom>
            <a:avLst/>
            <a:gdLst/>
            <a:ahLst/>
            <a:cxnLst/>
            <a:rect r="r" b="b" t="t" l="l"/>
            <a:pathLst>
              <a:path h="1703685" w="5078909">
                <a:moveTo>
                  <a:pt x="0" y="0"/>
                </a:moveTo>
                <a:lnTo>
                  <a:pt x="5078909" y="0"/>
                </a:lnTo>
                <a:lnTo>
                  <a:pt x="5078909" y="1703684"/>
                </a:lnTo>
                <a:lnTo>
                  <a:pt x="0" y="170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22949" y="8679179"/>
            <a:ext cx="7477771" cy="579121"/>
          </a:xfrm>
          <a:custGeom>
            <a:avLst/>
            <a:gdLst/>
            <a:ahLst/>
            <a:cxnLst/>
            <a:rect r="r" b="b" t="t" l="l"/>
            <a:pathLst>
              <a:path h="579121" w="7477771">
                <a:moveTo>
                  <a:pt x="0" y="0"/>
                </a:moveTo>
                <a:lnTo>
                  <a:pt x="7477771" y="0"/>
                </a:lnTo>
                <a:lnTo>
                  <a:pt x="7477771" y="579121"/>
                </a:lnTo>
                <a:lnTo>
                  <a:pt x="0" y="579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01888" y="7243644"/>
            <a:ext cx="6625762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 spc="39">
                <a:solidFill>
                  <a:srgbClr val="4F3272"/>
                </a:solidFill>
                <a:latin typeface="Gotham"/>
                <a:ea typeface="Gotham"/>
                <a:cs typeface="Gotham"/>
                <a:sym typeface="Gotham"/>
              </a:rPr>
              <a:t>duplicados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 spc="39">
                <a:solidFill>
                  <a:srgbClr val="4F3272"/>
                </a:solidFill>
                <a:latin typeface="Gotham"/>
                <a:ea typeface="Gotham"/>
                <a:cs typeface="Gotham"/>
                <a:sym typeface="Gotham"/>
              </a:rPr>
              <a:t>el género se corresponde con el artista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DAGeIKrx7ZE</dc:identifier>
  <dcterms:modified xsi:type="dcterms:W3CDTF">2011-08-01T06:04:30Z</dcterms:modified>
  <cp:revision>1</cp:revision>
  <dc:title>Evelyn Antelo - Hits don't lie - final</dc:title>
</cp:coreProperties>
</file>